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4009" r:id="rId8"/>
  </p:sldMasterIdLst>
  <p:notesMasterIdLst>
    <p:notesMasterId r:id="rId34"/>
  </p:notesMasterIdLst>
  <p:handoutMasterIdLst>
    <p:handoutMasterId r:id="rId35"/>
  </p:handoutMasterIdLst>
  <p:sldIdLst>
    <p:sldId id="294" r:id="rId9"/>
    <p:sldId id="297" r:id="rId10"/>
    <p:sldId id="295" r:id="rId11"/>
    <p:sldId id="382" r:id="rId12"/>
    <p:sldId id="383" r:id="rId13"/>
    <p:sldId id="366" r:id="rId14"/>
    <p:sldId id="302" r:id="rId15"/>
    <p:sldId id="304" r:id="rId16"/>
    <p:sldId id="305" r:id="rId17"/>
    <p:sldId id="306" r:id="rId18"/>
    <p:sldId id="367" r:id="rId19"/>
    <p:sldId id="308" r:id="rId20"/>
    <p:sldId id="386" r:id="rId21"/>
    <p:sldId id="311" r:id="rId22"/>
    <p:sldId id="387" r:id="rId23"/>
    <p:sldId id="385" r:id="rId24"/>
    <p:sldId id="371" r:id="rId25"/>
    <p:sldId id="373" r:id="rId26"/>
    <p:sldId id="374" r:id="rId27"/>
    <p:sldId id="375" r:id="rId28"/>
    <p:sldId id="337" r:id="rId29"/>
    <p:sldId id="338" r:id="rId30"/>
    <p:sldId id="380" r:id="rId31"/>
    <p:sldId id="340" r:id="rId32"/>
    <p:sldId id="388"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er, Karla D." initials="WK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43" autoAdjust="0"/>
    <p:restoredTop sz="87211" autoAdjust="0"/>
  </p:normalViewPr>
  <p:slideViewPr>
    <p:cSldViewPr>
      <p:cViewPr varScale="1">
        <p:scale>
          <a:sx n="91" d="100"/>
          <a:sy n="91" d="100"/>
        </p:scale>
        <p:origin x="6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1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517DA-A74B-4F4C-A528-DF7544CF5817}" type="doc">
      <dgm:prSet loTypeId="urn:microsoft.com/office/officeart/2005/8/layout/gear1" loCatId="cycle" qsTypeId="urn:microsoft.com/office/officeart/2005/8/quickstyle/3d1" qsCatId="3D" csTypeId="urn:microsoft.com/office/officeart/2005/8/colors/accent1_2" csCatId="accent1" phldr="1"/>
      <dgm:spPr/>
    </dgm:pt>
    <dgm:pt modelId="{888E90A5-C274-42F4-8F70-13C5298E634C}">
      <dgm:prSet phldrT="[Text]"/>
      <dgm:spPr/>
      <dgm:t>
        <a:bodyPr/>
        <a:lstStyle/>
        <a:p>
          <a:pPr algn="ctr"/>
          <a:r>
            <a:rPr lang="en-US" b="1" dirty="0" smtClean="0"/>
            <a:t>Structural</a:t>
          </a:r>
          <a:endParaRPr lang="en-US" b="1" dirty="0"/>
        </a:p>
      </dgm:t>
    </dgm:pt>
    <dgm:pt modelId="{785C9CFF-3185-402B-BC59-E954E01F7763}" type="parTrans" cxnId="{2DBFFF94-CF3A-4291-913A-6885F35A8E96}">
      <dgm:prSet/>
      <dgm:spPr/>
      <dgm:t>
        <a:bodyPr/>
        <a:lstStyle/>
        <a:p>
          <a:pPr algn="ctr"/>
          <a:endParaRPr lang="en-US"/>
        </a:p>
      </dgm:t>
    </dgm:pt>
    <dgm:pt modelId="{6406A3AB-C416-4D60-9435-F65FB306DE82}" type="sibTrans" cxnId="{2DBFFF94-CF3A-4291-913A-6885F35A8E96}">
      <dgm:prSet/>
      <dgm:spPr/>
      <dgm:t>
        <a:bodyPr/>
        <a:lstStyle/>
        <a:p>
          <a:pPr algn="ctr"/>
          <a:endParaRPr lang="en-US" dirty="0"/>
        </a:p>
      </dgm:t>
    </dgm:pt>
    <dgm:pt modelId="{8AB93B15-6FC0-4DAB-AE06-128F4E8458DF}">
      <dgm:prSet phldrT="[Text]"/>
      <dgm:spPr/>
      <dgm:t>
        <a:bodyPr/>
        <a:lstStyle/>
        <a:p>
          <a:pPr algn="ctr"/>
          <a:r>
            <a:rPr lang="en-US" b="1" dirty="0" smtClean="0"/>
            <a:t>Institutional</a:t>
          </a:r>
          <a:endParaRPr lang="en-US" b="1" dirty="0"/>
        </a:p>
      </dgm:t>
    </dgm:pt>
    <dgm:pt modelId="{EE3B4EDE-3889-4647-A527-CEFE57F3E622}" type="parTrans" cxnId="{2E216B7E-B924-4157-9058-5232724C2A77}">
      <dgm:prSet/>
      <dgm:spPr/>
      <dgm:t>
        <a:bodyPr/>
        <a:lstStyle/>
        <a:p>
          <a:pPr algn="ctr"/>
          <a:endParaRPr lang="en-US"/>
        </a:p>
      </dgm:t>
    </dgm:pt>
    <dgm:pt modelId="{B5DEE77F-C2E4-4E1F-B1D6-05E99D22DC5C}" type="sibTrans" cxnId="{2E216B7E-B924-4157-9058-5232724C2A77}">
      <dgm:prSet/>
      <dgm:spPr/>
      <dgm:t>
        <a:bodyPr/>
        <a:lstStyle/>
        <a:p>
          <a:pPr algn="ctr"/>
          <a:endParaRPr lang="en-US" dirty="0"/>
        </a:p>
      </dgm:t>
    </dgm:pt>
    <dgm:pt modelId="{0469F029-590B-412F-861E-410987208AFD}">
      <dgm:prSet phldrT="[Text]"/>
      <dgm:spPr/>
      <dgm:t>
        <a:bodyPr/>
        <a:lstStyle/>
        <a:p>
          <a:pPr algn="ctr"/>
          <a:r>
            <a:rPr lang="en-US" b="1" dirty="0" smtClean="0"/>
            <a:t>Individual</a:t>
          </a:r>
          <a:endParaRPr lang="en-US" b="1" dirty="0"/>
        </a:p>
      </dgm:t>
    </dgm:pt>
    <dgm:pt modelId="{B0112348-B104-4D6E-A796-259BB957EAE5}" type="parTrans" cxnId="{D54C6460-275F-4BED-BE5F-5421D3099BD5}">
      <dgm:prSet/>
      <dgm:spPr/>
      <dgm:t>
        <a:bodyPr/>
        <a:lstStyle/>
        <a:p>
          <a:pPr algn="ctr"/>
          <a:endParaRPr lang="en-US"/>
        </a:p>
      </dgm:t>
    </dgm:pt>
    <dgm:pt modelId="{4ADA0E7C-B493-4131-8448-1122989D0992}" type="sibTrans" cxnId="{D54C6460-275F-4BED-BE5F-5421D3099BD5}">
      <dgm:prSet/>
      <dgm:spPr/>
      <dgm:t>
        <a:bodyPr/>
        <a:lstStyle/>
        <a:p>
          <a:pPr algn="ctr"/>
          <a:endParaRPr lang="en-US" dirty="0"/>
        </a:p>
      </dgm:t>
    </dgm:pt>
    <dgm:pt modelId="{06D93B2B-2196-43BB-8308-187E4E2A98E1}" type="pres">
      <dgm:prSet presAssocID="{3D8517DA-A74B-4F4C-A528-DF7544CF5817}" presName="composite" presStyleCnt="0">
        <dgm:presLayoutVars>
          <dgm:chMax val="3"/>
          <dgm:animLvl val="lvl"/>
          <dgm:resizeHandles val="exact"/>
        </dgm:presLayoutVars>
      </dgm:prSet>
      <dgm:spPr/>
    </dgm:pt>
    <dgm:pt modelId="{7554DAFE-38F2-46DC-8A21-D0A179C80537}" type="pres">
      <dgm:prSet presAssocID="{888E90A5-C274-42F4-8F70-13C5298E634C}" presName="gear1" presStyleLbl="node1" presStyleIdx="0" presStyleCnt="3">
        <dgm:presLayoutVars>
          <dgm:chMax val="1"/>
          <dgm:bulletEnabled val="1"/>
        </dgm:presLayoutVars>
      </dgm:prSet>
      <dgm:spPr/>
      <dgm:t>
        <a:bodyPr/>
        <a:lstStyle/>
        <a:p>
          <a:endParaRPr lang="en-US"/>
        </a:p>
      </dgm:t>
    </dgm:pt>
    <dgm:pt modelId="{9BBB4F21-FA66-42DE-A0F1-915ED966E882}" type="pres">
      <dgm:prSet presAssocID="{888E90A5-C274-42F4-8F70-13C5298E634C}" presName="gear1srcNode" presStyleLbl="node1" presStyleIdx="0" presStyleCnt="3"/>
      <dgm:spPr/>
      <dgm:t>
        <a:bodyPr/>
        <a:lstStyle/>
        <a:p>
          <a:endParaRPr lang="en-US"/>
        </a:p>
      </dgm:t>
    </dgm:pt>
    <dgm:pt modelId="{8FD7008B-E060-4D45-9294-41F904B4EE50}" type="pres">
      <dgm:prSet presAssocID="{888E90A5-C274-42F4-8F70-13C5298E634C}" presName="gear1dstNode" presStyleLbl="node1" presStyleIdx="0" presStyleCnt="3"/>
      <dgm:spPr/>
      <dgm:t>
        <a:bodyPr/>
        <a:lstStyle/>
        <a:p>
          <a:endParaRPr lang="en-US"/>
        </a:p>
      </dgm:t>
    </dgm:pt>
    <dgm:pt modelId="{420AB61A-E5D2-4494-8AF4-7DB337092047}" type="pres">
      <dgm:prSet presAssocID="{8AB93B15-6FC0-4DAB-AE06-128F4E8458DF}" presName="gear2" presStyleLbl="node1" presStyleIdx="1" presStyleCnt="3">
        <dgm:presLayoutVars>
          <dgm:chMax val="1"/>
          <dgm:bulletEnabled val="1"/>
        </dgm:presLayoutVars>
      </dgm:prSet>
      <dgm:spPr/>
      <dgm:t>
        <a:bodyPr/>
        <a:lstStyle/>
        <a:p>
          <a:endParaRPr lang="en-US"/>
        </a:p>
      </dgm:t>
    </dgm:pt>
    <dgm:pt modelId="{906ECE26-5684-4DF0-8090-37D77CFA341E}" type="pres">
      <dgm:prSet presAssocID="{8AB93B15-6FC0-4DAB-AE06-128F4E8458DF}" presName="gear2srcNode" presStyleLbl="node1" presStyleIdx="1" presStyleCnt="3"/>
      <dgm:spPr/>
      <dgm:t>
        <a:bodyPr/>
        <a:lstStyle/>
        <a:p>
          <a:endParaRPr lang="en-US"/>
        </a:p>
      </dgm:t>
    </dgm:pt>
    <dgm:pt modelId="{6117132D-F58B-43F2-9375-BBD1349A7EC8}" type="pres">
      <dgm:prSet presAssocID="{8AB93B15-6FC0-4DAB-AE06-128F4E8458DF}" presName="gear2dstNode" presStyleLbl="node1" presStyleIdx="1" presStyleCnt="3"/>
      <dgm:spPr/>
      <dgm:t>
        <a:bodyPr/>
        <a:lstStyle/>
        <a:p>
          <a:endParaRPr lang="en-US"/>
        </a:p>
      </dgm:t>
    </dgm:pt>
    <dgm:pt modelId="{8CECA3B5-F004-4308-8A02-960D7045039F}" type="pres">
      <dgm:prSet presAssocID="{0469F029-590B-412F-861E-410987208AFD}" presName="gear3" presStyleLbl="node1" presStyleIdx="2" presStyleCnt="3"/>
      <dgm:spPr/>
      <dgm:t>
        <a:bodyPr/>
        <a:lstStyle/>
        <a:p>
          <a:endParaRPr lang="en-US"/>
        </a:p>
      </dgm:t>
    </dgm:pt>
    <dgm:pt modelId="{49D47141-1B7D-4B4F-AEDB-EB381195C12C}" type="pres">
      <dgm:prSet presAssocID="{0469F029-590B-412F-861E-410987208AFD}" presName="gear3tx" presStyleLbl="node1" presStyleIdx="2" presStyleCnt="3">
        <dgm:presLayoutVars>
          <dgm:chMax val="1"/>
          <dgm:bulletEnabled val="1"/>
        </dgm:presLayoutVars>
      </dgm:prSet>
      <dgm:spPr/>
      <dgm:t>
        <a:bodyPr/>
        <a:lstStyle/>
        <a:p>
          <a:endParaRPr lang="en-US"/>
        </a:p>
      </dgm:t>
    </dgm:pt>
    <dgm:pt modelId="{3EBB5404-C499-4DAD-8B3D-B79B0A7A004A}" type="pres">
      <dgm:prSet presAssocID="{0469F029-590B-412F-861E-410987208AFD}" presName="gear3srcNode" presStyleLbl="node1" presStyleIdx="2" presStyleCnt="3"/>
      <dgm:spPr/>
      <dgm:t>
        <a:bodyPr/>
        <a:lstStyle/>
        <a:p>
          <a:endParaRPr lang="en-US"/>
        </a:p>
      </dgm:t>
    </dgm:pt>
    <dgm:pt modelId="{B1B8BCCC-7B41-49A0-8120-0FB5ABC6BFCD}" type="pres">
      <dgm:prSet presAssocID="{0469F029-590B-412F-861E-410987208AFD}" presName="gear3dstNode" presStyleLbl="node1" presStyleIdx="2" presStyleCnt="3"/>
      <dgm:spPr/>
      <dgm:t>
        <a:bodyPr/>
        <a:lstStyle/>
        <a:p>
          <a:endParaRPr lang="en-US"/>
        </a:p>
      </dgm:t>
    </dgm:pt>
    <dgm:pt modelId="{8A19BF27-AA87-4430-BEF3-745D513E785E}" type="pres">
      <dgm:prSet presAssocID="{6406A3AB-C416-4D60-9435-F65FB306DE82}" presName="connector1" presStyleLbl="sibTrans2D1" presStyleIdx="0" presStyleCnt="3"/>
      <dgm:spPr/>
      <dgm:t>
        <a:bodyPr/>
        <a:lstStyle/>
        <a:p>
          <a:endParaRPr lang="en-US"/>
        </a:p>
      </dgm:t>
    </dgm:pt>
    <dgm:pt modelId="{D6452C83-7DD9-4CC0-B35D-3EE8D7C882D9}" type="pres">
      <dgm:prSet presAssocID="{B5DEE77F-C2E4-4E1F-B1D6-05E99D22DC5C}" presName="connector2" presStyleLbl="sibTrans2D1" presStyleIdx="1" presStyleCnt="3"/>
      <dgm:spPr/>
      <dgm:t>
        <a:bodyPr/>
        <a:lstStyle/>
        <a:p>
          <a:endParaRPr lang="en-US"/>
        </a:p>
      </dgm:t>
    </dgm:pt>
    <dgm:pt modelId="{4639AF7E-A37C-44E4-BACA-9DC462992532}" type="pres">
      <dgm:prSet presAssocID="{4ADA0E7C-B493-4131-8448-1122989D0992}" presName="connector3" presStyleLbl="sibTrans2D1" presStyleIdx="2" presStyleCnt="3"/>
      <dgm:spPr/>
      <dgm:t>
        <a:bodyPr/>
        <a:lstStyle/>
        <a:p>
          <a:endParaRPr lang="en-US"/>
        </a:p>
      </dgm:t>
    </dgm:pt>
  </dgm:ptLst>
  <dgm:cxnLst>
    <dgm:cxn modelId="{D54C6460-275F-4BED-BE5F-5421D3099BD5}" srcId="{3D8517DA-A74B-4F4C-A528-DF7544CF5817}" destId="{0469F029-590B-412F-861E-410987208AFD}" srcOrd="2" destOrd="0" parTransId="{B0112348-B104-4D6E-A796-259BB957EAE5}" sibTransId="{4ADA0E7C-B493-4131-8448-1122989D0992}"/>
    <dgm:cxn modelId="{6D57E730-8CBC-4D17-8D90-0BFBB51BF6A2}" type="presOf" srcId="{3D8517DA-A74B-4F4C-A528-DF7544CF5817}" destId="{06D93B2B-2196-43BB-8308-187E4E2A98E1}" srcOrd="0" destOrd="0" presId="urn:microsoft.com/office/officeart/2005/8/layout/gear1"/>
    <dgm:cxn modelId="{311E3FEC-1B5E-41A9-AB98-27E232F61575}" type="presOf" srcId="{4ADA0E7C-B493-4131-8448-1122989D0992}" destId="{4639AF7E-A37C-44E4-BACA-9DC462992532}" srcOrd="0" destOrd="0" presId="urn:microsoft.com/office/officeart/2005/8/layout/gear1"/>
    <dgm:cxn modelId="{9394C0F9-5CDE-4F74-82DD-7F0EAC1881BF}" type="presOf" srcId="{0469F029-590B-412F-861E-410987208AFD}" destId="{49D47141-1B7D-4B4F-AEDB-EB381195C12C}" srcOrd="1" destOrd="0" presId="urn:microsoft.com/office/officeart/2005/8/layout/gear1"/>
    <dgm:cxn modelId="{52129070-925C-4A3D-9DC2-C16405948CD7}" type="presOf" srcId="{8AB93B15-6FC0-4DAB-AE06-128F4E8458DF}" destId="{906ECE26-5684-4DF0-8090-37D77CFA341E}" srcOrd="1" destOrd="0" presId="urn:microsoft.com/office/officeart/2005/8/layout/gear1"/>
    <dgm:cxn modelId="{08F391AD-9E6A-41E4-9F19-5C8968E6900D}" type="presOf" srcId="{888E90A5-C274-42F4-8F70-13C5298E634C}" destId="{8FD7008B-E060-4D45-9294-41F904B4EE50}" srcOrd="2" destOrd="0" presId="urn:microsoft.com/office/officeart/2005/8/layout/gear1"/>
    <dgm:cxn modelId="{2E216B7E-B924-4157-9058-5232724C2A77}" srcId="{3D8517DA-A74B-4F4C-A528-DF7544CF5817}" destId="{8AB93B15-6FC0-4DAB-AE06-128F4E8458DF}" srcOrd="1" destOrd="0" parTransId="{EE3B4EDE-3889-4647-A527-CEFE57F3E622}" sibTransId="{B5DEE77F-C2E4-4E1F-B1D6-05E99D22DC5C}"/>
    <dgm:cxn modelId="{85AD1689-17E5-435A-9BEC-0AD94903FAFE}" type="presOf" srcId="{8AB93B15-6FC0-4DAB-AE06-128F4E8458DF}" destId="{6117132D-F58B-43F2-9375-BBD1349A7EC8}" srcOrd="2" destOrd="0" presId="urn:microsoft.com/office/officeart/2005/8/layout/gear1"/>
    <dgm:cxn modelId="{2E0E1623-2CF1-4A84-921F-AD56EB3ACFB9}" type="presOf" srcId="{6406A3AB-C416-4D60-9435-F65FB306DE82}" destId="{8A19BF27-AA87-4430-BEF3-745D513E785E}" srcOrd="0" destOrd="0" presId="urn:microsoft.com/office/officeart/2005/8/layout/gear1"/>
    <dgm:cxn modelId="{F2C96D7F-34C2-4087-899F-F4EB912C503F}" type="presOf" srcId="{0469F029-590B-412F-861E-410987208AFD}" destId="{3EBB5404-C499-4DAD-8B3D-B79B0A7A004A}" srcOrd="2" destOrd="0" presId="urn:microsoft.com/office/officeart/2005/8/layout/gear1"/>
    <dgm:cxn modelId="{78C0287D-CE3C-44F1-B03E-7B6731EA3AD3}" type="presOf" srcId="{0469F029-590B-412F-861E-410987208AFD}" destId="{8CECA3B5-F004-4308-8A02-960D7045039F}" srcOrd="0" destOrd="0" presId="urn:microsoft.com/office/officeart/2005/8/layout/gear1"/>
    <dgm:cxn modelId="{4F4232EE-280B-480C-835E-7E11E58C4003}" type="presOf" srcId="{B5DEE77F-C2E4-4E1F-B1D6-05E99D22DC5C}" destId="{D6452C83-7DD9-4CC0-B35D-3EE8D7C882D9}" srcOrd="0" destOrd="0" presId="urn:microsoft.com/office/officeart/2005/8/layout/gear1"/>
    <dgm:cxn modelId="{129AE3E3-CF1B-4F97-B3D5-1503814D6C3B}" type="presOf" srcId="{8AB93B15-6FC0-4DAB-AE06-128F4E8458DF}" destId="{420AB61A-E5D2-4494-8AF4-7DB337092047}" srcOrd="0" destOrd="0" presId="urn:microsoft.com/office/officeart/2005/8/layout/gear1"/>
    <dgm:cxn modelId="{B0B87BDC-5D18-4BB6-8324-151AC21B34F3}" type="presOf" srcId="{0469F029-590B-412F-861E-410987208AFD}" destId="{B1B8BCCC-7B41-49A0-8120-0FB5ABC6BFCD}" srcOrd="3" destOrd="0" presId="urn:microsoft.com/office/officeart/2005/8/layout/gear1"/>
    <dgm:cxn modelId="{A8D22EA0-5F28-42AB-82B0-CA4767618E2B}" type="presOf" srcId="{888E90A5-C274-42F4-8F70-13C5298E634C}" destId="{9BBB4F21-FA66-42DE-A0F1-915ED966E882}" srcOrd="1" destOrd="0" presId="urn:microsoft.com/office/officeart/2005/8/layout/gear1"/>
    <dgm:cxn modelId="{116F951E-F5D5-4290-9323-CE664B491F81}" type="presOf" srcId="{888E90A5-C274-42F4-8F70-13C5298E634C}" destId="{7554DAFE-38F2-46DC-8A21-D0A179C80537}" srcOrd="0" destOrd="0" presId="urn:microsoft.com/office/officeart/2005/8/layout/gear1"/>
    <dgm:cxn modelId="{2DBFFF94-CF3A-4291-913A-6885F35A8E96}" srcId="{3D8517DA-A74B-4F4C-A528-DF7544CF5817}" destId="{888E90A5-C274-42F4-8F70-13C5298E634C}" srcOrd="0" destOrd="0" parTransId="{785C9CFF-3185-402B-BC59-E954E01F7763}" sibTransId="{6406A3AB-C416-4D60-9435-F65FB306DE82}"/>
    <dgm:cxn modelId="{CD5EF078-18A6-4884-92C6-A85F23C7430B}" type="presParOf" srcId="{06D93B2B-2196-43BB-8308-187E4E2A98E1}" destId="{7554DAFE-38F2-46DC-8A21-D0A179C80537}" srcOrd="0" destOrd="0" presId="urn:microsoft.com/office/officeart/2005/8/layout/gear1"/>
    <dgm:cxn modelId="{F2BB88C7-236C-45BE-A777-7BE33BDBBDD9}" type="presParOf" srcId="{06D93B2B-2196-43BB-8308-187E4E2A98E1}" destId="{9BBB4F21-FA66-42DE-A0F1-915ED966E882}" srcOrd="1" destOrd="0" presId="urn:microsoft.com/office/officeart/2005/8/layout/gear1"/>
    <dgm:cxn modelId="{5BFBF7A6-45E8-46E6-B280-0F057973E67F}" type="presParOf" srcId="{06D93B2B-2196-43BB-8308-187E4E2A98E1}" destId="{8FD7008B-E060-4D45-9294-41F904B4EE50}" srcOrd="2" destOrd="0" presId="urn:microsoft.com/office/officeart/2005/8/layout/gear1"/>
    <dgm:cxn modelId="{C7BEB906-2A68-42DB-A971-D8D2DB8CB5D9}" type="presParOf" srcId="{06D93B2B-2196-43BB-8308-187E4E2A98E1}" destId="{420AB61A-E5D2-4494-8AF4-7DB337092047}" srcOrd="3" destOrd="0" presId="urn:microsoft.com/office/officeart/2005/8/layout/gear1"/>
    <dgm:cxn modelId="{3C1B4F64-D702-45B0-971F-8B0C62F6387C}" type="presParOf" srcId="{06D93B2B-2196-43BB-8308-187E4E2A98E1}" destId="{906ECE26-5684-4DF0-8090-37D77CFA341E}" srcOrd="4" destOrd="0" presId="urn:microsoft.com/office/officeart/2005/8/layout/gear1"/>
    <dgm:cxn modelId="{2AB15A66-BB3A-4193-A124-05CD93B4DF0C}" type="presParOf" srcId="{06D93B2B-2196-43BB-8308-187E4E2A98E1}" destId="{6117132D-F58B-43F2-9375-BBD1349A7EC8}" srcOrd="5" destOrd="0" presId="urn:microsoft.com/office/officeart/2005/8/layout/gear1"/>
    <dgm:cxn modelId="{6BCFB905-946E-4D1C-87E2-DDA62128A125}" type="presParOf" srcId="{06D93B2B-2196-43BB-8308-187E4E2A98E1}" destId="{8CECA3B5-F004-4308-8A02-960D7045039F}" srcOrd="6" destOrd="0" presId="urn:microsoft.com/office/officeart/2005/8/layout/gear1"/>
    <dgm:cxn modelId="{0A81D623-7A95-42E5-8344-14A84A3C9AC7}" type="presParOf" srcId="{06D93B2B-2196-43BB-8308-187E4E2A98E1}" destId="{49D47141-1B7D-4B4F-AEDB-EB381195C12C}" srcOrd="7" destOrd="0" presId="urn:microsoft.com/office/officeart/2005/8/layout/gear1"/>
    <dgm:cxn modelId="{B3DB3BCC-8292-436C-90A4-53426CF1FA27}" type="presParOf" srcId="{06D93B2B-2196-43BB-8308-187E4E2A98E1}" destId="{3EBB5404-C499-4DAD-8B3D-B79B0A7A004A}" srcOrd="8" destOrd="0" presId="urn:microsoft.com/office/officeart/2005/8/layout/gear1"/>
    <dgm:cxn modelId="{54EC3668-8FB0-4864-9643-6C62B90B4D48}" type="presParOf" srcId="{06D93B2B-2196-43BB-8308-187E4E2A98E1}" destId="{B1B8BCCC-7B41-49A0-8120-0FB5ABC6BFCD}" srcOrd="9" destOrd="0" presId="urn:microsoft.com/office/officeart/2005/8/layout/gear1"/>
    <dgm:cxn modelId="{FFCEEFF5-701B-4C20-8F1C-30E9723B3037}" type="presParOf" srcId="{06D93B2B-2196-43BB-8308-187E4E2A98E1}" destId="{8A19BF27-AA87-4430-BEF3-745D513E785E}" srcOrd="10" destOrd="0" presId="urn:microsoft.com/office/officeart/2005/8/layout/gear1"/>
    <dgm:cxn modelId="{9113870D-006B-4DEF-9478-C8E818D0468F}" type="presParOf" srcId="{06D93B2B-2196-43BB-8308-187E4E2A98E1}" destId="{D6452C83-7DD9-4CC0-B35D-3EE8D7C882D9}" srcOrd="11" destOrd="0" presId="urn:microsoft.com/office/officeart/2005/8/layout/gear1"/>
    <dgm:cxn modelId="{71BC9246-B494-4FDC-A508-07EC5C670A2D}" type="presParOf" srcId="{06D93B2B-2196-43BB-8308-187E4E2A98E1}" destId="{4639AF7E-A37C-44E4-BACA-9DC46299253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AF8FC-1966-45F9-9F19-B6152AE19120}"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7042AC07-49FB-492D-8CA7-89317396205B}">
      <dgm:prSet phldrT="[Text]"/>
      <dgm:spPr/>
      <dgm:t>
        <a:bodyPr/>
        <a:lstStyle/>
        <a:p>
          <a:r>
            <a:rPr lang="en-US" dirty="0" smtClean="0"/>
            <a:t>High Level Support</a:t>
          </a:r>
          <a:endParaRPr lang="en-US" dirty="0"/>
        </a:p>
      </dgm:t>
    </dgm:pt>
    <dgm:pt modelId="{03C98FE0-8258-4702-8092-F73862E92A3F}" type="parTrans" cxnId="{9569E75A-6249-4804-9CBD-B28877686A6E}">
      <dgm:prSet/>
      <dgm:spPr/>
      <dgm:t>
        <a:bodyPr/>
        <a:lstStyle/>
        <a:p>
          <a:endParaRPr lang="en-US"/>
        </a:p>
      </dgm:t>
    </dgm:pt>
    <dgm:pt modelId="{D1F1D166-BC67-4702-8312-2095EC1ED576}" type="sibTrans" cxnId="{9569E75A-6249-4804-9CBD-B28877686A6E}">
      <dgm:prSet/>
      <dgm:spPr/>
      <dgm:t>
        <a:bodyPr/>
        <a:lstStyle/>
        <a:p>
          <a:endParaRPr lang="en-US"/>
        </a:p>
      </dgm:t>
    </dgm:pt>
    <dgm:pt modelId="{BFF89BD7-D1C8-4B01-9D52-5E4CCE70B570}">
      <dgm:prSet phldrT="[Text]"/>
      <dgm:spPr/>
      <dgm:t>
        <a:bodyPr/>
        <a:lstStyle/>
        <a:p>
          <a:pPr algn="l"/>
          <a:r>
            <a:rPr lang="en-US" dirty="0" smtClean="0"/>
            <a:t>Long Term Commitment</a:t>
          </a:r>
          <a:endParaRPr lang="en-US" dirty="0"/>
        </a:p>
      </dgm:t>
    </dgm:pt>
    <dgm:pt modelId="{EA7E8095-064C-45A8-BCF1-1D43D0213C9C}" type="parTrans" cxnId="{92E8ABD0-BC6A-47F7-A97C-C118DE551807}">
      <dgm:prSet/>
      <dgm:spPr/>
      <dgm:t>
        <a:bodyPr/>
        <a:lstStyle/>
        <a:p>
          <a:endParaRPr lang="en-US"/>
        </a:p>
      </dgm:t>
    </dgm:pt>
    <dgm:pt modelId="{10B3BAE8-4EC1-4BD8-86AB-E0BB402B622F}" type="sibTrans" cxnId="{92E8ABD0-BC6A-47F7-A97C-C118DE551807}">
      <dgm:prSet/>
      <dgm:spPr/>
      <dgm:t>
        <a:bodyPr/>
        <a:lstStyle/>
        <a:p>
          <a:endParaRPr lang="en-US"/>
        </a:p>
      </dgm:t>
    </dgm:pt>
    <dgm:pt modelId="{EC84A884-18B3-42BF-ACE4-28F5FEC5F7A7}">
      <dgm:prSet phldrT="[Text]"/>
      <dgm:spPr/>
      <dgm:t>
        <a:bodyPr/>
        <a:lstStyle/>
        <a:p>
          <a:pPr algn="l"/>
          <a:r>
            <a:rPr lang="en-US" dirty="0" smtClean="0"/>
            <a:t>Strategic and Systematic Use of Tools</a:t>
          </a:r>
          <a:endParaRPr lang="en-US" dirty="0"/>
        </a:p>
      </dgm:t>
    </dgm:pt>
    <dgm:pt modelId="{3FEBC6E0-CF60-447D-B15D-69F82E3BD270}" type="parTrans" cxnId="{B39FAE46-0CFC-481D-8A9D-C63C628C9DF9}">
      <dgm:prSet/>
      <dgm:spPr/>
      <dgm:t>
        <a:bodyPr/>
        <a:lstStyle/>
        <a:p>
          <a:endParaRPr lang="en-US"/>
        </a:p>
      </dgm:t>
    </dgm:pt>
    <dgm:pt modelId="{41455CEF-473F-45A9-A804-F2E07E93091E}" type="sibTrans" cxnId="{B39FAE46-0CFC-481D-8A9D-C63C628C9DF9}">
      <dgm:prSet/>
      <dgm:spPr/>
      <dgm:t>
        <a:bodyPr/>
        <a:lstStyle/>
        <a:p>
          <a:endParaRPr lang="en-US"/>
        </a:p>
      </dgm:t>
    </dgm:pt>
    <dgm:pt modelId="{7AF253FC-6200-4EE9-AD75-47502DF9B3B0}">
      <dgm:prSet phldrT="[Text]"/>
      <dgm:spPr/>
      <dgm:t>
        <a:bodyPr/>
        <a:lstStyle/>
        <a:p>
          <a:pPr algn="l"/>
          <a:r>
            <a:rPr lang="en-US" dirty="0" smtClean="0"/>
            <a:t>Capacity Building of Staff and Community</a:t>
          </a:r>
          <a:endParaRPr lang="en-US" dirty="0"/>
        </a:p>
      </dgm:t>
    </dgm:pt>
    <dgm:pt modelId="{CF0C9A69-3FCB-4C1E-A52C-348B11993946}" type="parTrans" cxnId="{318C62A0-12A8-4F20-8906-7F3FF72EE7A5}">
      <dgm:prSet/>
      <dgm:spPr/>
      <dgm:t>
        <a:bodyPr/>
        <a:lstStyle/>
        <a:p>
          <a:endParaRPr lang="en-US"/>
        </a:p>
      </dgm:t>
    </dgm:pt>
    <dgm:pt modelId="{F403CA05-7118-4710-974E-65E1D004F3B5}" type="sibTrans" cxnId="{318C62A0-12A8-4F20-8906-7F3FF72EE7A5}">
      <dgm:prSet/>
      <dgm:spPr/>
      <dgm:t>
        <a:bodyPr/>
        <a:lstStyle/>
        <a:p>
          <a:endParaRPr lang="en-US"/>
        </a:p>
      </dgm:t>
    </dgm:pt>
    <dgm:pt modelId="{D7399288-1C87-4F71-BB33-BA822EBF921F}">
      <dgm:prSet phldrT="[Text]"/>
      <dgm:spPr/>
      <dgm:t>
        <a:bodyPr/>
        <a:lstStyle/>
        <a:p>
          <a:pPr algn="l"/>
          <a:r>
            <a:rPr lang="en-US" dirty="0" smtClean="0"/>
            <a:t>Accountability and Transparency via Data &amp; Reporting</a:t>
          </a:r>
          <a:endParaRPr lang="en-US" dirty="0"/>
        </a:p>
      </dgm:t>
    </dgm:pt>
    <dgm:pt modelId="{6A7B817E-34CB-41B0-88C0-2F473B559BFF}" type="parTrans" cxnId="{20F4ACA8-F10F-4993-A539-BFB7899C287C}">
      <dgm:prSet/>
      <dgm:spPr/>
      <dgm:t>
        <a:bodyPr/>
        <a:lstStyle/>
        <a:p>
          <a:endParaRPr lang="en-US"/>
        </a:p>
      </dgm:t>
    </dgm:pt>
    <dgm:pt modelId="{13BCA380-42B7-4AFE-8573-B445B2B5D775}" type="sibTrans" cxnId="{20F4ACA8-F10F-4993-A539-BFB7899C287C}">
      <dgm:prSet/>
      <dgm:spPr/>
      <dgm:t>
        <a:bodyPr/>
        <a:lstStyle/>
        <a:p>
          <a:endParaRPr lang="en-US"/>
        </a:p>
      </dgm:t>
    </dgm:pt>
    <dgm:pt modelId="{0E87A298-81C8-4EB4-B5B7-34D083056723}">
      <dgm:prSet phldrT="[Text]"/>
      <dgm:spPr/>
      <dgm:t>
        <a:bodyPr/>
        <a:lstStyle/>
        <a:p>
          <a:pPr algn="l"/>
          <a:r>
            <a:rPr lang="en-US" dirty="0" smtClean="0"/>
            <a:t>Collaboration and alignment with other efforts</a:t>
          </a:r>
          <a:endParaRPr lang="en-US" dirty="0"/>
        </a:p>
      </dgm:t>
    </dgm:pt>
    <dgm:pt modelId="{8441831E-3429-4EF9-B37D-797DF7D2A9FD}" type="parTrans" cxnId="{4B37F40C-1234-470A-BD39-C1A770AB0BF8}">
      <dgm:prSet/>
      <dgm:spPr/>
      <dgm:t>
        <a:bodyPr/>
        <a:lstStyle/>
        <a:p>
          <a:endParaRPr lang="en-US"/>
        </a:p>
      </dgm:t>
    </dgm:pt>
    <dgm:pt modelId="{0A7C7ED0-F0D8-4A48-9203-2E3FCEA39903}" type="sibTrans" cxnId="{4B37F40C-1234-470A-BD39-C1A770AB0BF8}">
      <dgm:prSet/>
      <dgm:spPr/>
      <dgm:t>
        <a:bodyPr/>
        <a:lstStyle/>
        <a:p>
          <a:endParaRPr lang="en-US"/>
        </a:p>
      </dgm:t>
    </dgm:pt>
    <dgm:pt modelId="{C08F9D3B-BD03-4EFF-84F8-435E8F144A68}">
      <dgm:prSet phldrT="[Text]"/>
      <dgm:spPr/>
      <dgm:t>
        <a:bodyPr/>
        <a:lstStyle/>
        <a:p>
          <a:pPr algn="l"/>
          <a:r>
            <a:rPr lang="en-US" dirty="0" smtClean="0"/>
            <a:t>Recognition of early wins</a:t>
          </a:r>
          <a:endParaRPr lang="en-US" dirty="0"/>
        </a:p>
      </dgm:t>
    </dgm:pt>
    <dgm:pt modelId="{91C6D28F-27E8-495C-8481-FE5B64A855DE}" type="parTrans" cxnId="{25D4287B-0F1D-4917-9B44-F3565B86FA98}">
      <dgm:prSet/>
      <dgm:spPr/>
      <dgm:t>
        <a:bodyPr/>
        <a:lstStyle/>
        <a:p>
          <a:endParaRPr lang="en-US"/>
        </a:p>
      </dgm:t>
    </dgm:pt>
    <dgm:pt modelId="{90AC000F-DC12-424F-BE1B-21E5AF026057}" type="sibTrans" cxnId="{25D4287B-0F1D-4917-9B44-F3565B86FA98}">
      <dgm:prSet/>
      <dgm:spPr/>
      <dgm:t>
        <a:bodyPr/>
        <a:lstStyle/>
        <a:p>
          <a:endParaRPr lang="en-US"/>
        </a:p>
      </dgm:t>
    </dgm:pt>
    <dgm:pt modelId="{F755B8DF-35CE-4895-A3E6-3505262C65F3}" type="pres">
      <dgm:prSet presAssocID="{F3BAF8FC-1966-45F9-9F19-B6152AE19120}" presName="linear" presStyleCnt="0">
        <dgm:presLayoutVars>
          <dgm:animLvl val="lvl"/>
          <dgm:resizeHandles val="exact"/>
        </dgm:presLayoutVars>
      </dgm:prSet>
      <dgm:spPr/>
      <dgm:t>
        <a:bodyPr/>
        <a:lstStyle/>
        <a:p>
          <a:endParaRPr lang="en-US"/>
        </a:p>
      </dgm:t>
    </dgm:pt>
    <dgm:pt modelId="{C5F2981B-F9D3-4DA3-B4A6-4E8D3C012A80}" type="pres">
      <dgm:prSet presAssocID="{7042AC07-49FB-492D-8CA7-89317396205B}" presName="parentText" presStyleLbl="node1" presStyleIdx="0" presStyleCnt="7" custLinFactY="-5733" custLinFactNeighborY="-100000">
        <dgm:presLayoutVars>
          <dgm:chMax val="0"/>
          <dgm:bulletEnabled val="1"/>
        </dgm:presLayoutVars>
      </dgm:prSet>
      <dgm:spPr/>
      <dgm:t>
        <a:bodyPr/>
        <a:lstStyle/>
        <a:p>
          <a:endParaRPr lang="en-US"/>
        </a:p>
      </dgm:t>
    </dgm:pt>
    <dgm:pt modelId="{4F13AE41-E383-4D5C-87FA-BCFFE56DC8EC}" type="pres">
      <dgm:prSet presAssocID="{D1F1D166-BC67-4702-8312-2095EC1ED576}" presName="spacer" presStyleCnt="0"/>
      <dgm:spPr/>
      <dgm:t>
        <a:bodyPr/>
        <a:lstStyle/>
        <a:p>
          <a:endParaRPr lang="en-US"/>
        </a:p>
      </dgm:t>
    </dgm:pt>
    <dgm:pt modelId="{6A803368-414C-491E-A27B-08E42173EE74}" type="pres">
      <dgm:prSet presAssocID="{BFF89BD7-D1C8-4B01-9D52-5E4CCE70B570}" presName="parentText" presStyleLbl="node1" presStyleIdx="1" presStyleCnt="7" custLinFactY="-5319" custLinFactNeighborY="-100000">
        <dgm:presLayoutVars>
          <dgm:chMax val="0"/>
          <dgm:bulletEnabled val="1"/>
        </dgm:presLayoutVars>
      </dgm:prSet>
      <dgm:spPr/>
      <dgm:t>
        <a:bodyPr/>
        <a:lstStyle/>
        <a:p>
          <a:endParaRPr lang="en-US"/>
        </a:p>
      </dgm:t>
    </dgm:pt>
    <dgm:pt modelId="{9CAB9961-6E1E-420A-AADA-B49D43E77835}" type="pres">
      <dgm:prSet presAssocID="{10B3BAE8-4EC1-4BD8-86AB-E0BB402B622F}" presName="spacer" presStyleCnt="0"/>
      <dgm:spPr/>
      <dgm:t>
        <a:bodyPr/>
        <a:lstStyle/>
        <a:p>
          <a:endParaRPr lang="en-US"/>
        </a:p>
      </dgm:t>
    </dgm:pt>
    <dgm:pt modelId="{81920786-91E0-49D8-A15B-6DF147828E73}" type="pres">
      <dgm:prSet presAssocID="{EC84A884-18B3-42BF-ACE4-28F5FEC5F7A7}" presName="parentText" presStyleLbl="node1" presStyleIdx="2" presStyleCnt="7" custLinFactNeighborY="-38086">
        <dgm:presLayoutVars>
          <dgm:chMax val="0"/>
          <dgm:bulletEnabled val="1"/>
        </dgm:presLayoutVars>
      </dgm:prSet>
      <dgm:spPr/>
      <dgm:t>
        <a:bodyPr/>
        <a:lstStyle/>
        <a:p>
          <a:endParaRPr lang="en-US"/>
        </a:p>
      </dgm:t>
    </dgm:pt>
    <dgm:pt modelId="{F2667129-8BEF-4D51-A32D-C9FEB4FEE16B}" type="pres">
      <dgm:prSet presAssocID="{41455CEF-473F-45A9-A804-F2E07E93091E}" presName="spacer" presStyleCnt="0"/>
      <dgm:spPr/>
      <dgm:t>
        <a:bodyPr/>
        <a:lstStyle/>
        <a:p>
          <a:endParaRPr lang="en-US"/>
        </a:p>
      </dgm:t>
    </dgm:pt>
    <dgm:pt modelId="{79A9E56F-883D-46E4-9A79-7DCF2A95EC34}" type="pres">
      <dgm:prSet presAssocID="{7AF253FC-6200-4EE9-AD75-47502DF9B3B0}" presName="parentText" presStyleLbl="node1" presStyleIdx="3" presStyleCnt="7" custLinFactNeighborY="-34721">
        <dgm:presLayoutVars>
          <dgm:chMax val="0"/>
          <dgm:bulletEnabled val="1"/>
        </dgm:presLayoutVars>
      </dgm:prSet>
      <dgm:spPr/>
      <dgm:t>
        <a:bodyPr/>
        <a:lstStyle/>
        <a:p>
          <a:endParaRPr lang="en-US"/>
        </a:p>
      </dgm:t>
    </dgm:pt>
    <dgm:pt modelId="{A37764EF-6191-433A-9653-D4C7DE162643}" type="pres">
      <dgm:prSet presAssocID="{F403CA05-7118-4710-974E-65E1D004F3B5}" presName="spacer" presStyleCnt="0"/>
      <dgm:spPr/>
      <dgm:t>
        <a:bodyPr/>
        <a:lstStyle/>
        <a:p>
          <a:endParaRPr lang="en-US"/>
        </a:p>
      </dgm:t>
    </dgm:pt>
    <dgm:pt modelId="{30074A24-98E3-4EED-9265-482297C81E40}" type="pres">
      <dgm:prSet presAssocID="{D7399288-1C87-4F71-BB33-BA822EBF921F}" presName="parentText" presStyleLbl="node1" presStyleIdx="4" presStyleCnt="7" custLinFactNeighborY="-31356">
        <dgm:presLayoutVars>
          <dgm:chMax val="0"/>
          <dgm:bulletEnabled val="1"/>
        </dgm:presLayoutVars>
      </dgm:prSet>
      <dgm:spPr/>
      <dgm:t>
        <a:bodyPr/>
        <a:lstStyle/>
        <a:p>
          <a:endParaRPr lang="en-US"/>
        </a:p>
      </dgm:t>
    </dgm:pt>
    <dgm:pt modelId="{B0B4859F-D082-4AB6-A4B4-5BCF794A7ED2}" type="pres">
      <dgm:prSet presAssocID="{13BCA380-42B7-4AFE-8573-B445B2B5D775}" presName="spacer" presStyleCnt="0"/>
      <dgm:spPr/>
      <dgm:t>
        <a:bodyPr/>
        <a:lstStyle/>
        <a:p>
          <a:endParaRPr lang="en-US"/>
        </a:p>
      </dgm:t>
    </dgm:pt>
    <dgm:pt modelId="{17B7DCC4-A954-433B-B455-98DB0150D39C}" type="pres">
      <dgm:prSet presAssocID="{0E87A298-81C8-4EB4-B5B7-34D083056723}" presName="parentText" presStyleLbl="node1" presStyleIdx="5" presStyleCnt="7" custLinFactNeighborY="73772">
        <dgm:presLayoutVars>
          <dgm:chMax val="0"/>
          <dgm:bulletEnabled val="1"/>
        </dgm:presLayoutVars>
      </dgm:prSet>
      <dgm:spPr/>
      <dgm:t>
        <a:bodyPr/>
        <a:lstStyle/>
        <a:p>
          <a:endParaRPr lang="en-US"/>
        </a:p>
      </dgm:t>
    </dgm:pt>
    <dgm:pt modelId="{8C3293F8-3257-4A3F-9B24-1EF24108A696}" type="pres">
      <dgm:prSet presAssocID="{0A7C7ED0-F0D8-4A48-9203-2E3FCEA39903}" presName="spacer" presStyleCnt="0"/>
      <dgm:spPr/>
      <dgm:t>
        <a:bodyPr/>
        <a:lstStyle/>
        <a:p>
          <a:endParaRPr lang="en-US"/>
        </a:p>
      </dgm:t>
    </dgm:pt>
    <dgm:pt modelId="{DF1DE562-CBD5-4B86-92F8-559AD3E86A4C}" type="pres">
      <dgm:prSet presAssocID="{C08F9D3B-BD03-4EFF-84F8-435E8F144A68}" presName="parentText" presStyleLbl="node1" presStyleIdx="6" presStyleCnt="7" custLinFactY="9711" custLinFactNeighborX="909" custLinFactNeighborY="100000">
        <dgm:presLayoutVars>
          <dgm:chMax val="0"/>
          <dgm:bulletEnabled val="1"/>
        </dgm:presLayoutVars>
      </dgm:prSet>
      <dgm:spPr/>
      <dgm:t>
        <a:bodyPr/>
        <a:lstStyle/>
        <a:p>
          <a:endParaRPr lang="en-US"/>
        </a:p>
      </dgm:t>
    </dgm:pt>
  </dgm:ptLst>
  <dgm:cxnLst>
    <dgm:cxn modelId="{8220CB1C-659E-4643-A707-0425DB54021B}" type="presOf" srcId="{F3BAF8FC-1966-45F9-9F19-B6152AE19120}" destId="{F755B8DF-35CE-4895-A3E6-3505262C65F3}" srcOrd="0" destOrd="0" presId="urn:microsoft.com/office/officeart/2005/8/layout/vList2"/>
    <dgm:cxn modelId="{50E59A4B-14CC-4407-81CD-09E131624771}" type="presOf" srcId="{7042AC07-49FB-492D-8CA7-89317396205B}" destId="{C5F2981B-F9D3-4DA3-B4A6-4E8D3C012A80}" srcOrd="0" destOrd="0" presId="urn:microsoft.com/office/officeart/2005/8/layout/vList2"/>
    <dgm:cxn modelId="{B39FAE46-0CFC-481D-8A9D-C63C628C9DF9}" srcId="{F3BAF8FC-1966-45F9-9F19-B6152AE19120}" destId="{EC84A884-18B3-42BF-ACE4-28F5FEC5F7A7}" srcOrd="2" destOrd="0" parTransId="{3FEBC6E0-CF60-447D-B15D-69F82E3BD270}" sibTransId="{41455CEF-473F-45A9-A804-F2E07E93091E}"/>
    <dgm:cxn modelId="{394122B4-2C15-4FC6-8881-EF6AE74457FD}" type="presOf" srcId="{D7399288-1C87-4F71-BB33-BA822EBF921F}" destId="{30074A24-98E3-4EED-9265-482297C81E40}" srcOrd="0" destOrd="0" presId="urn:microsoft.com/office/officeart/2005/8/layout/vList2"/>
    <dgm:cxn modelId="{318C62A0-12A8-4F20-8906-7F3FF72EE7A5}" srcId="{F3BAF8FC-1966-45F9-9F19-B6152AE19120}" destId="{7AF253FC-6200-4EE9-AD75-47502DF9B3B0}" srcOrd="3" destOrd="0" parTransId="{CF0C9A69-3FCB-4C1E-A52C-348B11993946}" sibTransId="{F403CA05-7118-4710-974E-65E1D004F3B5}"/>
    <dgm:cxn modelId="{4B37F40C-1234-470A-BD39-C1A770AB0BF8}" srcId="{F3BAF8FC-1966-45F9-9F19-B6152AE19120}" destId="{0E87A298-81C8-4EB4-B5B7-34D083056723}" srcOrd="5" destOrd="0" parTransId="{8441831E-3429-4EF9-B37D-797DF7D2A9FD}" sibTransId="{0A7C7ED0-F0D8-4A48-9203-2E3FCEA39903}"/>
    <dgm:cxn modelId="{B55D1F44-37AC-48E7-988F-3E700EA781CE}" type="presOf" srcId="{7AF253FC-6200-4EE9-AD75-47502DF9B3B0}" destId="{79A9E56F-883D-46E4-9A79-7DCF2A95EC34}" srcOrd="0" destOrd="0" presId="urn:microsoft.com/office/officeart/2005/8/layout/vList2"/>
    <dgm:cxn modelId="{6037192D-D74B-49CA-8375-BA186AF46795}" type="presOf" srcId="{C08F9D3B-BD03-4EFF-84F8-435E8F144A68}" destId="{DF1DE562-CBD5-4B86-92F8-559AD3E86A4C}" srcOrd="0" destOrd="0" presId="urn:microsoft.com/office/officeart/2005/8/layout/vList2"/>
    <dgm:cxn modelId="{92E8ABD0-BC6A-47F7-A97C-C118DE551807}" srcId="{F3BAF8FC-1966-45F9-9F19-B6152AE19120}" destId="{BFF89BD7-D1C8-4B01-9D52-5E4CCE70B570}" srcOrd="1" destOrd="0" parTransId="{EA7E8095-064C-45A8-BCF1-1D43D0213C9C}" sibTransId="{10B3BAE8-4EC1-4BD8-86AB-E0BB402B622F}"/>
    <dgm:cxn modelId="{1F867BE7-1AF8-45D7-9494-9C41CA7D6B2C}" type="presOf" srcId="{EC84A884-18B3-42BF-ACE4-28F5FEC5F7A7}" destId="{81920786-91E0-49D8-A15B-6DF147828E73}" srcOrd="0" destOrd="0" presId="urn:microsoft.com/office/officeart/2005/8/layout/vList2"/>
    <dgm:cxn modelId="{9569E75A-6249-4804-9CBD-B28877686A6E}" srcId="{F3BAF8FC-1966-45F9-9F19-B6152AE19120}" destId="{7042AC07-49FB-492D-8CA7-89317396205B}" srcOrd="0" destOrd="0" parTransId="{03C98FE0-8258-4702-8092-F73862E92A3F}" sibTransId="{D1F1D166-BC67-4702-8312-2095EC1ED576}"/>
    <dgm:cxn modelId="{DB73D510-AD90-468B-83C2-DC8071A95C43}" type="presOf" srcId="{0E87A298-81C8-4EB4-B5B7-34D083056723}" destId="{17B7DCC4-A954-433B-B455-98DB0150D39C}" srcOrd="0" destOrd="0" presId="urn:microsoft.com/office/officeart/2005/8/layout/vList2"/>
    <dgm:cxn modelId="{77B98FB3-5F07-497F-9E58-4063B6519FE9}" type="presOf" srcId="{BFF89BD7-D1C8-4B01-9D52-5E4CCE70B570}" destId="{6A803368-414C-491E-A27B-08E42173EE74}" srcOrd="0" destOrd="0" presId="urn:microsoft.com/office/officeart/2005/8/layout/vList2"/>
    <dgm:cxn modelId="{20F4ACA8-F10F-4993-A539-BFB7899C287C}" srcId="{F3BAF8FC-1966-45F9-9F19-B6152AE19120}" destId="{D7399288-1C87-4F71-BB33-BA822EBF921F}" srcOrd="4" destOrd="0" parTransId="{6A7B817E-34CB-41B0-88C0-2F473B559BFF}" sibTransId="{13BCA380-42B7-4AFE-8573-B445B2B5D775}"/>
    <dgm:cxn modelId="{25D4287B-0F1D-4917-9B44-F3565B86FA98}" srcId="{F3BAF8FC-1966-45F9-9F19-B6152AE19120}" destId="{C08F9D3B-BD03-4EFF-84F8-435E8F144A68}" srcOrd="6" destOrd="0" parTransId="{91C6D28F-27E8-495C-8481-FE5B64A855DE}" sibTransId="{90AC000F-DC12-424F-BE1B-21E5AF026057}"/>
    <dgm:cxn modelId="{5CA05DB0-C761-490A-87A5-4E25076509DC}" type="presParOf" srcId="{F755B8DF-35CE-4895-A3E6-3505262C65F3}" destId="{C5F2981B-F9D3-4DA3-B4A6-4E8D3C012A80}" srcOrd="0" destOrd="0" presId="urn:microsoft.com/office/officeart/2005/8/layout/vList2"/>
    <dgm:cxn modelId="{0B368B95-DB84-45C5-A5C1-671F8681E027}" type="presParOf" srcId="{F755B8DF-35CE-4895-A3E6-3505262C65F3}" destId="{4F13AE41-E383-4D5C-87FA-BCFFE56DC8EC}" srcOrd="1" destOrd="0" presId="urn:microsoft.com/office/officeart/2005/8/layout/vList2"/>
    <dgm:cxn modelId="{CF90DA13-E585-4300-A54E-13679059FBF1}" type="presParOf" srcId="{F755B8DF-35CE-4895-A3E6-3505262C65F3}" destId="{6A803368-414C-491E-A27B-08E42173EE74}" srcOrd="2" destOrd="0" presId="urn:microsoft.com/office/officeart/2005/8/layout/vList2"/>
    <dgm:cxn modelId="{845201E1-F262-473A-8750-92EE7CFD6B19}" type="presParOf" srcId="{F755B8DF-35CE-4895-A3E6-3505262C65F3}" destId="{9CAB9961-6E1E-420A-AADA-B49D43E77835}" srcOrd="3" destOrd="0" presId="urn:microsoft.com/office/officeart/2005/8/layout/vList2"/>
    <dgm:cxn modelId="{59D2EF2E-D3CD-4E62-A95A-D98F5E430957}" type="presParOf" srcId="{F755B8DF-35CE-4895-A3E6-3505262C65F3}" destId="{81920786-91E0-49D8-A15B-6DF147828E73}" srcOrd="4" destOrd="0" presId="urn:microsoft.com/office/officeart/2005/8/layout/vList2"/>
    <dgm:cxn modelId="{213F7BE5-0891-4B3A-BD0E-1FE0C8FCAAA4}" type="presParOf" srcId="{F755B8DF-35CE-4895-A3E6-3505262C65F3}" destId="{F2667129-8BEF-4D51-A32D-C9FEB4FEE16B}" srcOrd="5" destOrd="0" presId="urn:microsoft.com/office/officeart/2005/8/layout/vList2"/>
    <dgm:cxn modelId="{D2684755-F1F8-4914-88F8-A4A90B1DE5E3}" type="presParOf" srcId="{F755B8DF-35CE-4895-A3E6-3505262C65F3}" destId="{79A9E56F-883D-46E4-9A79-7DCF2A95EC34}" srcOrd="6" destOrd="0" presId="urn:microsoft.com/office/officeart/2005/8/layout/vList2"/>
    <dgm:cxn modelId="{C411B46F-9387-4C16-9F93-E0862741CD81}" type="presParOf" srcId="{F755B8DF-35CE-4895-A3E6-3505262C65F3}" destId="{A37764EF-6191-433A-9653-D4C7DE162643}" srcOrd="7" destOrd="0" presId="urn:microsoft.com/office/officeart/2005/8/layout/vList2"/>
    <dgm:cxn modelId="{0B4D2DB6-632A-4F56-99EA-A6CF09ACC885}" type="presParOf" srcId="{F755B8DF-35CE-4895-A3E6-3505262C65F3}" destId="{30074A24-98E3-4EED-9265-482297C81E40}" srcOrd="8" destOrd="0" presId="urn:microsoft.com/office/officeart/2005/8/layout/vList2"/>
    <dgm:cxn modelId="{A5F6991D-1AA6-4A87-8C1D-5DA4EDFB64E9}" type="presParOf" srcId="{F755B8DF-35CE-4895-A3E6-3505262C65F3}" destId="{B0B4859F-D082-4AB6-A4B4-5BCF794A7ED2}" srcOrd="9" destOrd="0" presId="urn:microsoft.com/office/officeart/2005/8/layout/vList2"/>
    <dgm:cxn modelId="{A7BFCF1B-F78E-4FD5-8921-A9AC1E145E05}" type="presParOf" srcId="{F755B8DF-35CE-4895-A3E6-3505262C65F3}" destId="{17B7DCC4-A954-433B-B455-98DB0150D39C}" srcOrd="10" destOrd="0" presId="urn:microsoft.com/office/officeart/2005/8/layout/vList2"/>
    <dgm:cxn modelId="{66E8D834-FB39-42DD-9D83-2EB17A8E0606}" type="presParOf" srcId="{F755B8DF-35CE-4895-A3E6-3505262C65F3}" destId="{8C3293F8-3257-4A3F-9B24-1EF24108A696}" srcOrd="11" destOrd="0" presId="urn:microsoft.com/office/officeart/2005/8/layout/vList2"/>
    <dgm:cxn modelId="{B321A574-0F54-4CF6-84D6-4746A209D668}" type="presParOf" srcId="{F755B8DF-35CE-4895-A3E6-3505262C65F3}" destId="{DF1DE562-CBD5-4B86-92F8-559AD3E86A4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621"/>
          </a:xfrm>
          <a:prstGeom prst="rect">
            <a:avLst/>
          </a:prstGeom>
        </p:spPr>
        <p:txBody>
          <a:bodyPr vert="horz" lIns="91440" tIns="45720" rIns="91440" bIns="45720" rtlCol="0"/>
          <a:lstStyle>
            <a:lvl1pPr algn="r">
              <a:defRPr sz="1200"/>
            </a:lvl1pPr>
          </a:lstStyle>
          <a:p>
            <a:fld id="{99006A24-0D5B-4FAF-B54A-AF10B7CB8030}" type="datetimeFigureOut">
              <a:rPr lang="en-US" smtClean="0"/>
              <a:t>2/10/2016</a:t>
            </a:fld>
            <a:endParaRPr lang="en-US"/>
          </a:p>
        </p:txBody>
      </p:sp>
      <p:sp>
        <p:nvSpPr>
          <p:cNvPr id="4" name="Footer Placeholder 3"/>
          <p:cNvSpPr>
            <a:spLocks noGrp="1"/>
          </p:cNvSpPr>
          <p:nvPr>
            <p:ph type="ftr" sz="quarter" idx="2"/>
          </p:nvPr>
        </p:nvSpPr>
        <p:spPr>
          <a:xfrm>
            <a:off x="1" y="8829180"/>
            <a:ext cx="2972421"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180"/>
            <a:ext cx="2972421" cy="465621"/>
          </a:xfrm>
          <a:prstGeom prst="rect">
            <a:avLst/>
          </a:prstGeom>
        </p:spPr>
        <p:txBody>
          <a:bodyPr vert="horz" lIns="91440" tIns="45720" rIns="91440" bIns="45720" rtlCol="0" anchor="b"/>
          <a:lstStyle>
            <a:lvl1pPr algn="r">
              <a:defRPr sz="1200"/>
            </a:lvl1pPr>
          </a:lstStyle>
          <a:p>
            <a:fld id="{7D1772C2-445E-4E34-A4D4-A75235A27A7D}" type="slidenum">
              <a:rPr lang="en-US" smtClean="0"/>
              <a:t>‹#›</a:t>
            </a:fld>
            <a:endParaRPr lang="en-US"/>
          </a:p>
        </p:txBody>
      </p:sp>
    </p:spTree>
    <p:extLst>
      <p:ext uri="{BB962C8B-B14F-4D97-AF65-F5344CB8AC3E}">
        <p14:creationId xmlns:p14="http://schemas.microsoft.com/office/powerpoint/2010/main" val="2540164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72421" cy="465621"/>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029" y="2"/>
            <a:ext cx="2972421" cy="465621"/>
          </a:xfrm>
          <a:prstGeom prst="rect">
            <a:avLst/>
          </a:prstGeom>
        </p:spPr>
        <p:txBody>
          <a:bodyPr vert="horz" lIns="91440" tIns="45720" rIns="91440" bIns="45720" rtlCol="0"/>
          <a:lstStyle>
            <a:lvl1pPr algn="r">
              <a:defRPr sz="1200"/>
            </a:lvl1pPr>
          </a:lstStyle>
          <a:p>
            <a:pPr>
              <a:defRPr/>
            </a:pPr>
            <a:fld id="{0B1A735B-1266-4A11-9802-F7FB84B75589}" type="datetimeFigureOut">
              <a:rPr lang="en-US"/>
              <a:pPr>
                <a:defRPr/>
              </a:pPr>
              <a:t>2/10/2016</a:t>
            </a:fld>
            <a:endParaRPr lang="en-US" dirty="0"/>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6421" y="4416193"/>
            <a:ext cx="5485158" cy="41825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829182"/>
            <a:ext cx="2972421" cy="465621"/>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029" y="8829182"/>
            <a:ext cx="2972421" cy="465621"/>
          </a:xfrm>
          <a:prstGeom prst="rect">
            <a:avLst/>
          </a:prstGeom>
        </p:spPr>
        <p:txBody>
          <a:bodyPr vert="horz" lIns="91440" tIns="45720" rIns="91440" bIns="45720" rtlCol="0" anchor="b"/>
          <a:lstStyle>
            <a:lvl1pPr algn="r">
              <a:defRPr sz="1200"/>
            </a:lvl1pPr>
          </a:lstStyle>
          <a:p>
            <a:pPr>
              <a:defRPr/>
            </a:pPr>
            <a:fld id="{D93B895F-9E22-49D0-A5F0-FF875CF8176B}" type="slidenum">
              <a:rPr lang="en-US"/>
              <a:pPr>
                <a:defRPr/>
              </a:pPr>
              <a:t>‹#›</a:t>
            </a:fld>
            <a:endParaRPr lang="en-US" dirty="0"/>
          </a:p>
        </p:txBody>
      </p:sp>
    </p:spTree>
    <p:extLst>
      <p:ext uri="{BB962C8B-B14F-4D97-AF65-F5344CB8AC3E}">
        <p14:creationId xmlns:p14="http://schemas.microsoft.com/office/powerpoint/2010/main" val="4101326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PRACTICES:</a:t>
            </a:r>
          </a:p>
          <a:p>
            <a:pPr marL="228600" indent="-228600">
              <a:buAutoNum type="arabicPeriod"/>
            </a:pPr>
            <a:r>
              <a:rPr lang="en-US" dirty="0" smtClean="0"/>
              <a:t>Holding Direct Reports Accountable (executive compensation tied to diversity)</a:t>
            </a:r>
          </a:p>
          <a:p>
            <a:pPr marL="228600" indent="-228600">
              <a:buAutoNum type="arabicPeriod"/>
            </a:pPr>
            <a:r>
              <a:rPr lang="en-US" dirty="0" smtClean="0"/>
              <a:t>Be a Role Model of Visible, Personal Support (CEO has personal statement about diversity on homepage)</a:t>
            </a:r>
          </a:p>
          <a:p>
            <a:pPr marL="228600" indent="-228600">
              <a:buAutoNum type="arabicPeriod"/>
            </a:pPr>
            <a:r>
              <a:rPr lang="en-US" dirty="0" smtClean="0"/>
              <a:t>Uphold values at all times (Sr. Executives sit on boards of multicultural nonprofits)</a:t>
            </a:r>
          </a:p>
          <a:p>
            <a:pPr marL="228600" indent="-228600">
              <a:buAutoNum type="arabicPeriod"/>
            </a:pPr>
            <a:r>
              <a:rPr lang="en-US" dirty="0" smtClean="0"/>
              <a:t>Chief Diversity Officer has frequent access to Senior Leaders</a:t>
            </a:r>
          </a:p>
          <a:p>
            <a:pPr marL="228600" indent="-228600">
              <a:buAutoNum type="arabicPeriod"/>
            </a:pPr>
            <a:r>
              <a:rPr lang="en-US" dirty="0" smtClean="0"/>
              <a:t>CEO leads Executive Diversity Council</a:t>
            </a:r>
          </a:p>
          <a:p>
            <a:pPr marL="228600" indent="-228600">
              <a:buAutoNum type="arabicPeriod"/>
            </a:pPr>
            <a:r>
              <a:rPr lang="en-US" dirty="0" smtClean="0"/>
              <a:t>Succession Planning Ensures Support for Diversity</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a:t>
            </a:fld>
            <a:endParaRPr lang="en-US"/>
          </a:p>
        </p:txBody>
      </p:sp>
    </p:spTree>
    <p:extLst>
      <p:ext uri="{BB962C8B-B14F-4D97-AF65-F5344CB8AC3E}">
        <p14:creationId xmlns:p14="http://schemas.microsoft.com/office/powerpoint/2010/main" val="312557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Angela - beliefs … they do not need to be concious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82AA9F1-6922-4560-8798-903948BB6FA5}" type="slidenum">
              <a:rPr lang="en-US" altLang="en-US">
                <a:latin typeface="Arial" charset="0"/>
              </a:rPr>
              <a:pPr>
                <a:spcBef>
                  <a:spcPct val="0"/>
                </a:spcBef>
              </a:pPr>
              <a:t>11</a:t>
            </a:fld>
            <a:endParaRPr lang="en-US" altLang="en-US">
              <a:latin typeface="Arial" charset="0"/>
            </a:endParaRPr>
          </a:p>
        </p:txBody>
      </p:sp>
    </p:spTree>
    <p:extLst>
      <p:ext uri="{BB962C8B-B14F-4D97-AF65-F5344CB8AC3E}">
        <p14:creationId xmlns:p14="http://schemas.microsoft.com/office/powerpoint/2010/main" val="238217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many cases, policies have changed, but the effects are lasting. OR policies have been changed but practices still in effect are creating and perpetuating inequities. </a:t>
            </a:r>
          </a:p>
          <a:p>
            <a:pPr eaLnBrk="1" hangingPunct="1">
              <a:spcBef>
                <a:spcPct val="0"/>
              </a:spcBef>
            </a:pPr>
            <a:endParaRPr lang="en-US" altLang="en-US" dirty="0" smtClean="0"/>
          </a:p>
          <a:p>
            <a:pPr eaLnBrk="1" hangingPunct="1">
              <a:spcBef>
                <a:spcPct val="0"/>
              </a:spcBef>
            </a:pPr>
            <a:r>
              <a:rPr lang="en-US" altLang="en-US" dirty="0" smtClean="0"/>
              <a:t>Equity Impact work, and our vision, is meant to interrupt all three of these levels, with a focus on the institutional. We focus on racial bias and inequities in our work because we feel it is paramount for our community. That being said, we are considering all intersections of identity.</a:t>
            </a:r>
          </a:p>
          <a:p>
            <a:pPr eaLnBrk="1" hangingPunct="1">
              <a:spcBef>
                <a:spcPct val="0"/>
              </a:spcBef>
            </a:pPr>
            <a:endParaRPr lang="en-US" altLang="en-US" dirty="0" smtClean="0"/>
          </a:p>
          <a:p>
            <a:pPr eaLnBrk="1" hangingPunct="1">
              <a:spcBef>
                <a:spcPct val="0"/>
              </a:spcBef>
            </a:pPr>
            <a:r>
              <a:rPr lang="en-US" altLang="en-US" dirty="0" smtClean="0"/>
              <a:t>Individual Example: bus driver routinely asks kids of color to show ID with bus passes; teachers’ expectations of kids of color and their parents</a:t>
            </a:r>
          </a:p>
          <a:p>
            <a:pPr eaLnBrk="1" hangingPunct="1">
              <a:spcBef>
                <a:spcPct val="0"/>
              </a:spcBef>
            </a:pPr>
            <a:r>
              <a:rPr lang="en-US" altLang="en-US" dirty="0" smtClean="0"/>
              <a:t>Institutional Example: disproportionate discipline application in schools (detention, suspensions)</a:t>
            </a:r>
          </a:p>
          <a:p>
            <a:pPr eaLnBrk="1" hangingPunct="1">
              <a:spcBef>
                <a:spcPct val="0"/>
              </a:spcBef>
            </a:pPr>
            <a:r>
              <a:rPr lang="en-US" altLang="en-US" dirty="0" smtClean="0"/>
              <a:t>Structural Example: school to prison pipeline – kids funneled from school discipline into juvenile and prison systems…ignoring history of unfair treatment, learning disabilities, abuse, poverty, etc…</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3648" indent="-289865">
              <a:spcBef>
                <a:spcPct val="30000"/>
              </a:spcBef>
              <a:defRPr sz="1200">
                <a:solidFill>
                  <a:schemeClr val="tx1"/>
                </a:solidFill>
                <a:latin typeface="Calibri" pitchFamily="34" charset="0"/>
              </a:defRPr>
            </a:lvl2pPr>
            <a:lvl3pPr marL="1159459" indent="-231892">
              <a:spcBef>
                <a:spcPct val="30000"/>
              </a:spcBef>
              <a:defRPr sz="1200">
                <a:solidFill>
                  <a:schemeClr val="tx1"/>
                </a:solidFill>
                <a:latin typeface="Calibri" pitchFamily="34" charset="0"/>
              </a:defRPr>
            </a:lvl3pPr>
            <a:lvl4pPr marL="1623243" indent="-231892">
              <a:spcBef>
                <a:spcPct val="30000"/>
              </a:spcBef>
              <a:defRPr sz="1200">
                <a:solidFill>
                  <a:schemeClr val="tx1"/>
                </a:solidFill>
                <a:latin typeface="Calibri" pitchFamily="34" charset="0"/>
              </a:defRPr>
            </a:lvl4pPr>
            <a:lvl5pPr marL="2087027" indent="-231892">
              <a:spcBef>
                <a:spcPct val="30000"/>
              </a:spcBef>
              <a:defRPr sz="1200">
                <a:solidFill>
                  <a:schemeClr val="tx1"/>
                </a:solidFill>
                <a:latin typeface="Calibri" pitchFamily="34" charset="0"/>
              </a:defRPr>
            </a:lvl5pPr>
            <a:lvl6pPr marL="2550810" indent="-231892" eaLnBrk="0" fontAlgn="base" hangingPunct="0">
              <a:spcBef>
                <a:spcPct val="30000"/>
              </a:spcBef>
              <a:spcAft>
                <a:spcPct val="0"/>
              </a:spcAft>
              <a:defRPr sz="1200">
                <a:solidFill>
                  <a:schemeClr val="tx1"/>
                </a:solidFill>
                <a:latin typeface="Calibri" pitchFamily="34" charset="0"/>
              </a:defRPr>
            </a:lvl6pPr>
            <a:lvl7pPr marL="3014594" indent="-231892" eaLnBrk="0" fontAlgn="base" hangingPunct="0">
              <a:spcBef>
                <a:spcPct val="30000"/>
              </a:spcBef>
              <a:spcAft>
                <a:spcPct val="0"/>
              </a:spcAft>
              <a:defRPr sz="1200">
                <a:solidFill>
                  <a:schemeClr val="tx1"/>
                </a:solidFill>
                <a:latin typeface="Calibri" pitchFamily="34" charset="0"/>
              </a:defRPr>
            </a:lvl7pPr>
            <a:lvl8pPr marL="3478378" indent="-231892" eaLnBrk="0" fontAlgn="base" hangingPunct="0">
              <a:spcBef>
                <a:spcPct val="30000"/>
              </a:spcBef>
              <a:spcAft>
                <a:spcPct val="0"/>
              </a:spcAft>
              <a:defRPr sz="1200">
                <a:solidFill>
                  <a:schemeClr val="tx1"/>
                </a:solidFill>
                <a:latin typeface="Calibri" pitchFamily="34" charset="0"/>
              </a:defRPr>
            </a:lvl8pPr>
            <a:lvl9pPr marL="3942161" indent="-231892" eaLnBrk="0" fontAlgn="base" hangingPunct="0">
              <a:spcBef>
                <a:spcPct val="30000"/>
              </a:spcBef>
              <a:spcAft>
                <a:spcPct val="0"/>
              </a:spcAft>
              <a:defRPr sz="1200">
                <a:solidFill>
                  <a:schemeClr val="tx1"/>
                </a:solidFill>
                <a:latin typeface="Calibri" pitchFamily="34" charset="0"/>
              </a:defRPr>
            </a:lvl9pPr>
          </a:lstStyle>
          <a:p>
            <a:pPr>
              <a:spcBef>
                <a:spcPct val="0"/>
              </a:spcBef>
            </a:pPr>
            <a:fld id="{9A791E87-1DF9-4790-A7EB-0D288131B2F4}" type="slidenum">
              <a:rPr lang="en-US" altLang="en-US"/>
              <a:pPr>
                <a:spcBef>
                  <a:spcPct val="0"/>
                </a:spcBef>
              </a:pPr>
              <a:t>12</a:t>
            </a:fld>
            <a:endParaRPr lang="en-US" altLang="en-US"/>
          </a:p>
        </p:txBody>
      </p:sp>
    </p:spTree>
    <p:extLst>
      <p:ext uri="{BB962C8B-B14F-4D97-AF65-F5344CB8AC3E}">
        <p14:creationId xmlns:p14="http://schemas.microsoft.com/office/powerpoint/2010/main" val="131188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3B895F-9E22-49D0-A5F0-FF875CF8176B}" type="slidenum">
              <a:rPr lang="en-US" smtClean="0"/>
              <a:pPr>
                <a:defRPr/>
              </a:pPr>
              <a:t>13</a:t>
            </a:fld>
            <a:endParaRPr lang="en-US" dirty="0"/>
          </a:p>
        </p:txBody>
      </p:sp>
    </p:spTree>
    <p:extLst>
      <p:ext uri="{BB962C8B-B14F-4D97-AF65-F5344CB8AC3E}">
        <p14:creationId xmlns:p14="http://schemas.microsoft.com/office/powerpoint/2010/main" val="409902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things ignored or left unchecked lead to poor decision making and inequities.  This stuff leads to 6 bullets.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3648" indent="-289865">
              <a:spcBef>
                <a:spcPct val="30000"/>
              </a:spcBef>
              <a:defRPr sz="1200">
                <a:solidFill>
                  <a:schemeClr val="tx1"/>
                </a:solidFill>
                <a:latin typeface="Calibri" pitchFamily="34" charset="0"/>
              </a:defRPr>
            </a:lvl2pPr>
            <a:lvl3pPr marL="1159459" indent="-231892">
              <a:spcBef>
                <a:spcPct val="30000"/>
              </a:spcBef>
              <a:defRPr sz="1200">
                <a:solidFill>
                  <a:schemeClr val="tx1"/>
                </a:solidFill>
                <a:latin typeface="Calibri" pitchFamily="34" charset="0"/>
              </a:defRPr>
            </a:lvl3pPr>
            <a:lvl4pPr marL="1623243" indent="-231892">
              <a:spcBef>
                <a:spcPct val="30000"/>
              </a:spcBef>
              <a:defRPr sz="1200">
                <a:solidFill>
                  <a:schemeClr val="tx1"/>
                </a:solidFill>
                <a:latin typeface="Calibri" pitchFamily="34" charset="0"/>
              </a:defRPr>
            </a:lvl4pPr>
            <a:lvl5pPr marL="2087027" indent="-231892">
              <a:spcBef>
                <a:spcPct val="30000"/>
              </a:spcBef>
              <a:defRPr sz="1200">
                <a:solidFill>
                  <a:schemeClr val="tx1"/>
                </a:solidFill>
                <a:latin typeface="Calibri" pitchFamily="34" charset="0"/>
              </a:defRPr>
            </a:lvl5pPr>
            <a:lvl6pPr marL="2550810" indent="-231892" eaLnBrk="0" fontAlgn="base" hangingPunct="0">
              <a:spcBef>
                <a:spcPct val="30000"/>
              </a:spcBef>
              <a:spcAft>
                <a:spcPct val="0"/>
              </a:spcAft>
              <a:defRPr sz="1200">
                <a:solidFill>
                  <a:schemeClr val="tx1"/>
                </a:solidFill>
                <a:latin typeface="Calibri" pitchFamily="34" charset="0"/>
              </a:defRPr>
            </a:lvl6pPr>
            <a:lvl7pPr marL="3014594" indent="-231892" eaLnBrk="0" fontAlgn="base" hangingPunct="0">
              <a:spcBef>
                <a:spcPct val="30000"/>
              </a:spcBef>
              <a:spcAft>
                <a:spcPct val="0"/>
              </a:spcAft>
              <a:defRPr sz="1200">
                <a:solidFill>
                  <a:schemeClr val="tx1"/>
                </a:solidFill>
                <a:latin typeface="Calibri" pitchFamily="34" charset="0"/>
              </a:defRPr>
            </a:lvl7pPr>
            <a:lvl8pPr marL="3478378" indent="-231892" eaLnBrk="0" fontAlgn="base" hangingPunct="0">
              <a:spcBef>
                <a:spcPct val="30000"/>
              </a:spcBef>
              <a:spcAft>
                <a:spcPct val="0"/>
              </a:spcAft>
              <a:defRPr sz="1200">
                <a:solidFill>
                  <a:schemeClr val="tx1"/>
                </a:solidFill>
                <a:latin typeface="Calibri" pitchFamily="34" charset="0"/>
              </a:defRPr>
            </a:lvl8pPr>
            <a:lvl9pPr marL="3942161" indent="-231892" eaLnBrk="0" fontAlgn="base" hangingPunct="0">
              <a:spcBef>
                <a:spcPct val="30000"/>
              </a:spcBef>
              <a:spcAft>
                <a:spcPct val="0"/>
              </a:spcAft>
              <a:defRPr sz="1200">
                <a:solidFill>
                  <a:schemeClr val="tx1"/>
                </a:solidFill>
                <a:latin typeface="Calibri" pitchFamily="34" charset="0"/>
              </a:defRPr>
            </a:lvl9pPr>
          </a:lstStyle>
          <a:p>
            <a:pPr>
              <a:spcBef>
                <a:spcPct val="0"/>
              </a:spcBef>
            </a:pPr>
            <a:fld id="{5268FCC7-3796-4103-9984-E1E371DBC60A}" type="slidenum">
              <a:rPr lang="en-US" altLang="en-US"/>
              <a:pPr>
                <a:spcBef>
                  <a:spcPct val="0"/>
                </a:spcBef>
              </a:pPr>
              <a:t>14</a:t>
            </a:fld>
            <a:endParaRPr lang="en-US" altLang="en-US"/>
          </a:p>
        </p:txBody>
      </p:sp>
    </p:spTree>
    <p:extLst>
      <p:ext uri="{BB962C8B-B14F-4D97-AF65-F5344CB8AC3E}">
        <p14:creationId xmlns:p14="http://schemas.microsoft.com/office/powerpoint/2010/main" val="353345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need to pay attention to how issues are framed and communicated. </a:t>
            </a:r>
          </a:p>
          <a:p>
            <a:pPr eaLnBrk="1" hangingPunct="1">
              <a:spcBef>
                <a:spcPct val="0"/>
              </a:spcBef>
            </a:pPr>
            <a:r>
              <a:rPr lang="en-US" altLang="en-US" smtClean="0"/>
              <a:t>As a field, we can do better in this area in making sure we talk in the language of root causes and identify bias in the way we and others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3648" indent="-289865">
              <a:spcBef>
                <a:spcPct val="30000"/>
              </a:spcBef>
              <a:defRPr sz="1200">
                <a:solidFill>
                  <a:schemeClr val="tx1"/>
                </a:solidFill>
                <a:latin typeface="Calibri" pitchFamily="34" charset="0"/>
              </a:defRPr>
            </a:lvl2pPr>
            <a:lvl3pPr marL="1159459" indent="-231892">
              <a:spcBef>
                <a:spcPct val="30000"/>
              </a:spcBef>
              <a:defRPr sz="1200">
                <a:solidFill>
                  <a:schemeClr val="tx1"/>
                </a:solidFill>
                <a:latin typeface="Calibri" pitchFamily="34" charset="0"/>
              </a:defRPr>
            </a:lvl3pPr>
            <a:lvl4pPr marL="1623243" indent="-231892">
              <a:spcBef>
                <a:spcPct val="30000"/>
              </a:spcBef>
              <a:defRPr sz="1200">
                <a:solidFill>
                  <a:schemeClr val="tx1"/>
                </a:solidFill>
                <a:latin typeface="Calibri" pitchFamily="34" charset="0"/>
              </a:defRPr>
            </a:lvl4pPr>
            <a:lvl5pPr marL="2087027" indent="-231892">
              <a:spcBef>
                <a:spcPct val="30000"/>
              </a:spcBef>
              <a:defRPr sz="1200">
                <a:solidFill>
                  <a:schemeClr val="tx1"/>
                </a:solidFill>
                <a:latin typeface="Calibri" pitchFamily="34" charset="0"/>
              </a:defRPr>
            </a:lvl5pPr>
            <a:lvl6pPr marL="2550810" indent="-231892" eaLnBrk="0" fontAlgn="base" hangingPunct="0">
              <a:spcBef>
                <a:spcPct val="30000"/>
              </a:spcBef>
              <a:spcAft>
                <a:spcPct val="0"/>
              </a:spcAft>
              <a:defRPr sz="1200">
                <a:solidFill>
                  <a:schemeClr val="tx1"/>
                </a:solidFill>
                <a:latin typeface="Calibri" pitchFamily="34" charset="0"/>
              </a:defRPr>
            </a:lvl6pPr>
            <a:lvl7pPr marL="3014594" indent="-231892" eaLnBrk="0" fontAlgn="base" hangingPunct="0">
              <a:spcBef>
                <a:spcPct val="30000"/>
              </a:spcBef>
              <a:spcAft>
                <a:spcPct val="0"/>
              </a:spcAft>
              <a:defRPr sz="1200">
                <a:solidFill>
                  <a:schemeClr val="tx1"/>
                </a:solidFill>
                <a:latin typeface="Calibri" pitchFamily="34" charset="0"/>
              </a:defRPr>
            </a:lvl7pPr>
            <a:lvl8pPr marL="3478378" indent="-231892" eaLnBrk="0" fontAlgn="base" hangingPunct="0">
              <a:spcBef>
                <a:spcPct val="30000"/>
              </a:spcBef>
              <a:spcAft>
                <a:spcPct val="0"/>
              </a:spcAft>
              <a:defRPr sz="1200">
                <a:solidFill>
                  <a:schemeClr val="tx1"/>
                </a:solidFill>
                <a:latin typeface="Calibri" pitchFamily="34" charset="0"/>
              </a:defRPr>
            </a:lvl8pPr>
            <a:lvl9pPr marL="3942161" indent="-231892" eaLnBrk="0" fontAlgn="base" hangingPunct="0">
              <a:spcBef>
                <a:spcPct val="30000"/>
              </a:spcBef>
              <a:spcAft>
                <a:spcPct val="0"/>
              </a:spcAft>
              <a:defRPr sz="1200">
                <a:solidFill>
                  <a:schemeClr val="tx1"/>
                </a:solidFill>
                <a:latin typeface="Calibri" pitchFamily="34" charset="0"/>
              </a:defRPr>
            </a:lvl9pPr>
          </a:lstStyle>
          <a:p>
            <a:pPr>
              <a:spcBef>
                <a:spcPct val="0"/>
              </a:spcBef>
            </a:pPr>
            <a:fld id="{66BE0597-5EB4-44B5-9953-119370E6EBC3}" type="slidenum">
              <a:rPr lang="en-US" altLang="en-US">
                <a:latin typeface="Arial" charset="0"/>
              </a:rPr>
              <a:pPr>
                <a:spcBef>
                  <a:spcPct val="0"/>
                </a:spcBef>
              </a:pPr>
              <a:t>15</a:t>
            </a:fld>
            <a:endParaRPr lang="en-US" altLang="en-US">
              <a:latin typeface="Arial" charset="0"/>
            </a:endParaRPr>
          </a:p>
        </p:txBody>
      </p:sp>
    </p:spTree>
    <p:extLst>
      <p:ext uri="{BB962C8B-B14F-4D97-AF65-F5344CB8AC3E}">
        <p14:creationId xmlns:p14="http://schemas.microsoft.com/office/powerpoint/2010/main" val="148427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458ABAA-7C3E-40CA-8B92-28C2084802A0}" type="slidenum">
              <a:rPr lang="en-US" altLang="en-US">
                <a:latin typeface="Arial" charset="0"/>
              </a:rPr>
              <a:pPr>
                <a:spcBef>
                  <a:spcPct val="0"/>
                </a:spcBef>
              </a:pPr>
              <a:t>17</a:t>
            </a:fld>
            <a:endParaRPr lang="en-US" altLang="en-US">
              <a:latin typeface="Arial" charset="0"/>
            </a:endParaRPr>
          </a:p>
        </p:txBody>
      </p:sp>
    </p:spTree>
    <p:extLst>
      <p:ext uri="{BB962C8B-B14F-4D97-AF65-F5344CB8AC3E}">
        <p14:creationId xmlns:p14="http://schemas.microsoft.com/office/powerpoint/2010/main" val="366168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Colleen</a:t>
            </a:r>
          </a:p>
          <a:p>
            <a:endParaRPr lang="en-US" altLang="en-US" smtClean="0"/>
          </a:p>
          <a:p>
            <a:r>
              <a:rPr lang="en-US" altLang="en-US" smtClean="0"/>
              <a:t>Regarding organizational capacity to create the conditions.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6E198CA-4B6E-4667-BC3C-7DCB766D3FDD}" type="slidenum">
              <a:rPr lang="en-US" altLang="en-US">
                <a:latin typeface="Arial" charset="0"/>
              </a:rPr>
              <a:pPr>
                <a:spcBef>
                  <a:spcPct val="0"/>
                </a:spcBef>
              </a:pPr>
              <a:t>18</a:t>
            </a:fld>
            <a:endParaRPr lang="en-US" altLang="en-US">
              <a:latin typeface="Arial" charset="0"/>
            </a:endParaRPr>
          </a:p>
        </p:txBody>
      </p:sp>
    </p:spTree>
    <p:extLst>
      <p:ext uri="{BB962C8B-B14F-4D97-AF65-F5344CB8AC3E}">
        <p14:creationId xmlns:p14="http://schemas.microsoft.com/office/powerpoint/2010/main" val="231103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Angela</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Credit Julie &amp; Glenn</a:t>
            </a:r>
          </a:p>
          <a:p>
            <a:pPr eaLnBrk="1" hangingPunct="1">
              <a:spcBef>
                <a:spcPct val="0"/>
              </a:spcBef>
            </a:pPr>
            <a:r>
              <a:rPr lang="en-US" altLang="en-US" smtClean="0">
                <a:ea typeface="ＭＳ Ｐゴシック" pitchFamily="34" charset="-128"/>
              </a:rPr>
              <a:t>This is consistent with our research</a:t>
            </a:r>
          </a:p>
          <a:p>
            <a:pPr eaLnBrk="1" hangingPunct="1">
              <a:spcBef>
                <a:spcPct val="0"/>
              </a:spcBef>
            </a:pPr>
            <a:r>
              <a:rPr lang="en-US" altLang="en-US" smtClean="0">
                <a:ea typeface="ＭＳ Ｐゴシック" pitchFamily="34" charset="-128"/>
              </a:rPr>
              <a:t>These are the things we think we will need to be successful – we have begun to build the framework for this – will need to continue balancing urgency with long-term focus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F809A51-577F-4786-AC49-4EF37D958BE0}" type="slidenum">
              <a:rPr lang="en-US" altLang="en-US">
                <a:latin typeface="Arial" charset="0"/>
              </a:rPr>
              <a:pPr>
                <a:spcBef>
                  <a:spcPct val="0"/>
                </a:spcBef>
              </a:pPr>
              <a:t>19</a:t>
            </a:fld>
            <a:endParaRPr lang="en-US" altLang="en-US">
              <a:latin typeface="Arial" charset="0"/>
            </a:endParaRPr>
          </a:p>
        </p:txBody>
      </p:sp>
    </p:spTree>
    <p:extLst>
      <p:ext uri="{BB962C8B-B14F-4D97-AF65-F5344CB8AC3E}">
        <p14:creationId xmlns:p14="http://schemas.microsoft.com/office/powerpoint/2010/main" val="2619238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JB</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912F5A1-91F7-4AAE-B523-8F2B0A4A2898}" type="slidenum">
              <a:rPr lang="en-US" altLang="en-US">
                <a:latin typeface="Arial" charset="0"/>
              </a:rPr>
              <a:pPr>
                <a:spcBef>
                  <a:spcPct val="0"/>
                </a:spcBef>
              </a:pPr>
              <a:t>20</a:t>
            </a:fld>
            <a:endParaRPr lang="en-US" altLang="en-US">
              <a:latin typeface="Arial" charset="0"/>
            </a:endParaRPr>
          </a:p>
        </p:txBody>
      </p:sp>
    </p:spTree>
    <p:extLst>
      <p:ext uri="{BB962C8B-B14F-4D97-AF65-F5344CB8AC3E}">
        <p14:creationId xmlns:p14="http://schemas.microsoft.com/office/powerpoint/2010/main" val="2840724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AR</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3648" indent="-289865">
              <a:spcBef>
                <a:spcPct val="30000"/>
              </a:spcBef>
              <a:defRPr sz="1200">
                <a:solidFill>
                  <a:schemeClr val="tx1"/>
                </a:solidFill>
                <a:latin typeface="Calibri" pitchFamily="34" charset="0"/>
              </a:defRPr>
            </a:lvl2pPr>
            <a:lvl3pPr marL="1159459" indent="-231892">
              <a:spcBef>
                <a:spcPct val="30000"/>
              </a:spcBef>
              <a:defRPr sz="1200">
                <a:solidFill>
                  <a:schemeClr val="tx1"/>
                </a:solidFill>
                <a:latin typeface="Calibri" pitchFamily="34" charset="0"/>
              </a:defRPr>
            </a:lvl3pPr>
            <a:lvl4pPr marL="1623243" indent="-231892">
              <a:spcBef>
                <a:spcPct val="30000"/>
              </a:spcBef>
              <a:defRPr sz="1200">
                <a:solidFill>
                  <a:schemeClr val="tx1"/>
                </a:solidFill>
                <a:latin typeface="Calibri" pitchFamily="34" charset="0"/>
              </a:defRPr>
            </a:lvl4pPr>
            <a:lvl5pPr marL="2087027" indent="-231892">
              <a:spcBef>
                <a:spcPct val="30000"/>
              </a:spcBef>
              <a:defRPr sz="1200">
                <a:solidFill>
                  <a:schemeClr val="tx1"/>
                </a:solidFill>
                <a:latin typeface="Calibri" pitchFamily="34" charset="0"/>
              </a:defRPr>
            </a:lvl5pPr>
            <a:lvl6pPr marL="2550810" indent="-231892" eaLnBrk="0" fontAlgn="base" hangingPunct="0">
              <a:spcBef>
                <a:spcPct val="30000"/>
              </a:spcBef>
              <a:spcAft>
                <a:spcPct val="0"/>
              </a:spcAft>
              <a:defRPr sz="1200">
                <a:solidFill>
                  <a:schemeClr val="tx1"/>
                </a:solidFill>
                <a:latin typeface="Calibri" pitchFamily="34" charset="0"/>
              </a:defRPr>
            </a:lvl6pPr>
            <a:lvl7pPr marL="3014594" indent="-231892" eaLnBrk="0" fontAlgn="base" hangingPunct="0">
              <a:spcBef>
                <a:spcPct val="30000"/>
              </a:spcBef>
              <a:spcAft>
                <a:spcPct val="0"/>
              </a:spcAft>
              <a:defRPr sz="1200">
                <a:solidFill>
                  <a:schemeClr val="tx1"/>
                </a:solidFill>
                <a:latin typeface="Calibri" pitchFamily="34" charset="0"/>
              </a:defRPr>
            </a:lvl7pPr>
            <a:lvl8pPr marL="3478378" indent="-231892" eaLnBrk="0" fontAlgn="base" hangingPunct="0">
              <a:spcBef>
                <a:spcPct val="30000"/>
              </a:spcBef>
              <a:spcAft>
                <a:spcPct val="0"/>
              </a:spcAft>
              <a:defRPr sz="1200">
                <a:solidFill>
                  <a:schemeClr val="tx1"/>
                </a:solidFill>
                <a:latin typeface="Calibri" pitchFamily="34" charset="0"/>
              </a:defRPr>
            </a:lvl8pPr>
            <a:lvl9pPr marL="3942161" indent="-231892" eaLnBrk="0" fontAlgn="base" hangingPunct="0">
              <a:spcBef>
                <a:spcPct val="30000"/>
              </a:spcBef>
              <a:spcAft>
                <a:spcPct val="0"/>
              </a:spcAft>
              <a:defRPr sz="1200">
                <a:solidFill>
                  <a:schemeClr val="tx1"/>
                </a:solidFill>
                <a:latin typeface="Calibri" pitchFamily="34" charset="0"/>
              </a:defRPr>
            </a:lvl9pPr>
          </a:lstStyle>
          <a:p>
            <a:pPr>
              <a:spcBef>
                <a:spcPct val="0"/>
              </a:spcBef>
            </a:pPr>
            <a:fld id="{8FA94C16-1026-4DBF-9A91-26DBDB0E1053}" type="slidenum">
              <a:rPr lang="en-US" altLang="en-US"/>
              <a:pPr>
                <a:spcBef>
                  <a:spcPct val="0"/>
                </a:spcBef>
              </a:pPr>
              <a:t>21</a:t>
            </a:fld>
            <a:endParaRPr lang="en-US" altLang="en-US"/>
          </a:p>
        </p:txBody>
      </p:sp>
    </p:spTree>
    <p:extLst>
      <p:ext uri="{BB962C8B-B14F-4D97-AF65-F5344CB8AC3E}">
        <p14:creationId xmlns:p14="http://schemas.microsoft.com/office/powerpoint/2010/main" val="140649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3B895F-9E22-49D0-A5F0-FF875CF8176B}" type="slidenum">
              <a:rPr lang="en-US" smtClean="0"/>
              <a:pPr>
                <a:defRPr/>
              </a:pPr>
              <a:t>2</a:t>
            </a:fld>
            <a:endParaRPr lang="en-US" dirty="0"/>
          </a:p>
        </p:txBody>
      </p:sp>
    </p:spTree>
    <p:extLst>
      <p:ext uri="{BB962C8B-B14F-4D97-AF65-F5344CB8AC3E}">
        <p14:creationId xmlns:p14="http://schemas.microsoft.com/office/powerpoint/2010/main" val="426648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AR</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3648" indent="-289865">
              <a:spcBef>
                <a:spcPct val="30000"/>
              </a:spcBef>
              <a:defRPr sz="1200">
                <a:solidFill>
                  <a:schemeClr val="tx1"/>
                </a:solidFill>
                <a:latin typeface="Calibri" pitchFamily="34" charset="0"/>
              </a:defRPr>
            </a:lvl2pPr>
            <a:lvl3pPr marL="1159459" indent="-231892">
              <a:spcBef>
                <a:spcPct val="30000"/>
              </a:spcBef>
              <a:defRPr sz="1200">
                <a:solidFill>
                  <a:schemeClr val="tx1"/>
                </a:solidFill>
                <a:latin typeface="Calibri" pitchFamily="34" charset="0"/>
              </a:defRPr>
            </a:lvl3pPr>
            <a:lvl4pPr marL="1623243" indent="-231892">
              <a:spcBef>
                <a:spcPct val="30000"/>
              </a:spcBef>
              <a:defRPr sz="1200">
                <a:solidFill>
                  <a:schemeClr val="tx1"/>
                </a:solidFill>
                <a:latin typeface="Calibri" pitchFamily="34" charset="0"/>
              </a:defRPr>
            </a:lvl4pPr>
            <a:lvl5pPr marL="2087027" indent="-231892">
              <a:spcBef>
                <a:spcPct val="30000"/>
              </a:spcBef>
              <a:defRPr sz="1200">
                <a:solidFill>
                  <a:schemeClr val="tx1"/>
                </a:solidFill>
                <a:latin typeface="Calibri" pitchFamily="34" charset="0"/>
              </a:defRPr>
            </a:lvl5pPr>
            <a:lvl6pPr marL="2550810" indent="-231892" eaLnBrk="0" fontAlgn="base" hangingPunct="0">
              <a:spcBef>
                <a:spcPct val="30000"/>
              </a:spcBef>
              <a:spcAft>
                <a:spcPct val="0"/>
              </a:spcAft>
              <a:defRPr sz="1200">
                <a:solidFill>
                  <a:schemeClr val="tx1"/>
                </a:solidFill>
                <a:latin typeface="Calibri" pitchFamily="34" charset="0"/>
              </a:defRPr>
            </a:lvl6pPr>
            <a:lvl7pPr marL="3014594" indent="-231892" eaLnBrk="0" fontAlgn="base" hangingPunct="0">
              <a:spcBef>
                <a:spcPct val="30000"/>
              </a:spcBef>
              <a:spcAft>
                <a:spcPct val="0"/>
              </a:spcAft>
              <a:defRPr sz="1200">
                <a:solidFill>
                  <a:schemeClr val="tx1"/>
                </a:solidFill>
                <a:latin typeface="Calibri" pitchFamily="34" charset="0"/>
              </a:defRPr>
            </a:lvl7pPr>
            <a:lvl8pPr marL="3478378" indent="-231892" eaLnBrk="0" fontAlgn="base" hangingPunct="0">
              <a:spcBef>
                <a:spcPct val="30000"/>
              </a:spcBef>
              <a:spcAft>
                <a:spcPct val="0"/>
              </a:spcAft>
              <a:defRPr sz="1200">
                <a:solidFill>
                  <a:schemeClr val="tx1"/>
                </a:solidFill>
                <a:latin typeface="Calibri" pitchFamily="34" charset="0"/>
              </a:defRPr>
            </a:lvl8pPr>
            <a:lvl9pPr marL="3942161" indent="-231892" eaLnBrk="0" fontAlgn="base" hangingPunct="0">
              <a:spcBef>
                <a:spcPct val="30000"/>
              </a:spcBef>
              <a:spcAft>
                <a:spcPct val="0"/>
              </a:spcAft>
              <a:defRPr sz="1200">
                <a:solidFill>
                  <a:schemeClr val="tx1"/>
                </a:solidFill>
                <a:latin typeface="Calibri" pitchFamily="34" charset="0"/>
              </a:defRPr>
            </a:lvl9pPr>
          </a:lstStyle>
          <a:p>
            <a:pPr>
              <a:spcBef>
                <a:spcPct val="0"/>
              </a:spcBef>
            </a:pPr>
            <a:fld id="{CA0DF828-98BB-46A3-82ED-9453C13DD665}" type="slidenum">
              <a:rPr lang="en-US" altLang="en-US"/>
              <a:pPr>
                <a:spcBef>
                  <a:spcPct val="0"/>
                </a:spcBef>
              </a:pPr>
              <a:t>22</a:t>
            </a:fld>
            <a:endParaRPr lang="en-US" altLang="en-US"/>
          </a:p>
        </p:txBody>
      </p:sp>
    </p:spTree>
    <p:extLst>
      <p:ext uri="{BB962C8B-B14F-4D97-AF65-F5344CB8AC3E}">
        <p14:creationId xmlns:p14="http://schemas.microsoft.com/office/powerpoint/2010/main" val="364890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24</a:t>
            </a:fld>
            <a:endParaRPr lang="en-US"/>
          </a:p>
        </p:txBody>
      </p:sp>
    </p:spTree>
    <p:extLst>
      <p:ext uri="{BB962C8B-B14F-4D97-AF65-F5344CB8AC3E}">
        <p14:creationId xmlns:p14="http://schemas.microsoft.com/office/powerpoint/2010/main" val="273353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3648" indent="-289865">
              <a:defRPr>
                <a:solidFill>
                  <a:schemeClr val="tx1"/>
                </a:solidFill>
                <a:latin typeface="Arial" charset="0"/>
                <a:cs typeface="Arial" charset="0"/>
              </a:defRPr>
            </a:lvl2pPr>
            <a:lvl3pPr marL="1159459" indent="-231892">
              <a:defRPr>
                <a:solidFill>
                  <a:schemeClr val="tx1"/>
                </a:solidFill>
                <a:latin typeface="Arial" charset="0"/>
                <a:cs typeface="Arial" charset="0"/>
              </a:defRPr>
            </a:lvl3pPr>
            <a:lvl4pPr marL="1623243" indent="-231892">
              <a:defRPr>
                <a:solidFill>
                  <a:schemeClr val="tx1"/>
                </a:solidFill>
                <a:latin typeface="Arial" charset="0"/>
                <a:cs typeface="Arial" charset="0"/>
              </a:defRPr>
            </a:lvl4pPr>
            <a:lvl5pPr marL="2087027" indent="-231892">
              <a:defRPr>
                <a:solidFill>
                  <a:schemeClr val="tx1"/>
                </a:solidFill>
                <a:latin typeface="Arial" charset="0"/>
                <a:cs typeface="Arial" charset="0"/>
              </a:defRPr>
            </a:lvl5pPr>
            <a:lvl6pPr marL="2550810" indent="-231892" eaLnBrk="0" fontAlgn="base" hangingPunct="0">
              <a:spcBef>
                <a:spcPct val="0"/>
              </a:spcBef>
              <a:spcAft>
                <a:spcPct val="0"/>
              </a:spcAft>
              <a:defRPr>
                <a:solidFill>
                  <a:schemeClr val="tx1"/>
                </a:solidFill>
                <a:latin typeface="Arial" charset="0"/>
                <a:cs typeface="Arial" charset="0"/>
              </a:defRPr>
            </a:lvl6pPr>
            <a:lvl7pPr marL="3014594" indent="-231892" eaLnBrk="0" fontAlgn="base" hangingPunct="0">
              <a:spcBef>
                <a:spcPct val="0"/>
              </a:spcBef>
              <a:spcAft>
                <a:spcPct val="0"/>
              </a:spcAft>
              <a:defRPr>
                <a:solidFill>
                  <a:schemeClr val="tx1"/>
                </a:solidFill>
                <a:latin typeface="Arial" charset="0"/>
                <a:cs typeface="Arial" charset="0"/>
              </a:defRPr>
            </a:lvl7pPr>
            <a:lvl8pPr marL="3478378" indent="-231892" eaLnBrk="0" fontAlgn="base" hangingPunct="0">
              <a:spcBef>
                <a:spcPct val="0"/>
              </a:spcBef>
              <a:spcAft>
                <a:spcPct val="0"/>
              </a:spcAft>
              <a:defRPr>
                <a:solidFill>
                  <a:schemeClr val="tx1"/>
                </a:solidFill>
                <a:latin typeface="Arial" charset="0"/>
                <a:cs typeface="Arial" charset="0"/>
              </a:defRPr>
            </a:lvl8pPr>
            <a:lvl9pPr marL="3942161" indent="-231892" eaLnBrk="0" fontAlgn="base" hangingPunct="0">
              <a:spcBef>
                <a:spcPct val="0"/>
              </a:spcBef>
              <a:spcAft>
                <a:spcPct val="0"/>
              </a:spcAft>
              <a:defRPr>
                <a:solidFill>
                  <a:schemeClr val="tx1"/>
                </a:solidFill>
                <a:latin typeface="Arial" charset="0"/>
                <a:cs typeface="Arial" charset="0"/>
              </a:defRPr>
            </a:lvl9pPr>
          </a:lstStyle>
          <a:p>
            <a:fld id="{ADF435A1-3B18-439A-904D-2CEBF9EA6318}" type="slidenum">
              <a:rPr lang="en-US" altLang="en-US">
                <a:latin typeface="Calibri" pitchFamily="34" charset="0"/>
              </a:rPr>
              <a:pPr/>
              <a:t>3</a:t>
            </a:fld>
            <a:endParaRPr lang="en-US" altLang="en-US">
              <a:latin typeface="Calibri" pitchFamily="34" charset="0"/>
            </a:endParaRPr>
          </a:p>
        </p:txBody>
      </p:sp>
    </p:spTree>
    <p:extLst>
      <p:ext uri="{BB962C8B-B14F-4D97-AF65-F5344CB8AC3E}">
        <p14:creationId xmlns:p14="http://schemas.microsoft.com/office/powerpoint/2010/main" val="196105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Demographic change: “the graying and browning of America”</a:t>
            </a:r>
          </a:p>
          <a:p>
            <a:pPr eaLnBrk="1" hangingPunct="1">
              <a:spcBef>
                <a:spcPct val="0"/>
              </a:spcBef>
            </a:pPr>
            <a:r>
              <a:rPr lang="en-US" altLang="en-US" smtClean="0">
                <a:ea typeface="ＭＳ Ｐゴシック" pitchFamily="34" charset="-128"/>
              </a:rPr>
              <a:t>Projection Dane County will be a majority people of color county by or shortly after 2040</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564248-F342-4B84-ADB6-6170E8D44D59}"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73611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Colleen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D2B79F0-CCF5-4095-95D6-AEAACEAFDDDD}" type="slidenum">
              <a:rPr lang="en-US" altLang="en-US">
                <a:latin typeface="Arial" charset="0"/>
              </a:rPr>
              <a:pPr>
                <a:spcBef>
                  <a:spcPct val="0"/>
                </a:spcBef>
              </a:pPr>
              <a:t>6</a:t>
            </a:fld>
            <a:endParaRPr lang="en-US" altLang="en-US">
              <a:latin typeface="Arial" charset="0"/>
            </a:endParaRPr>
          </a:p>
        </p:txBody>
      </p:sp>
    </p:spTree>
    <p:extLst>
      <p:ext uri="{BB962C8B-B14F-4D97-AF65-F5344CB8AC3E}">
        <p14:creationId xmlns:p14="http://schemas.microsoft.com/office/powerpoint/2010/main" val="290264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3B895F-9E22-49D0-A5F0-FF875CF8176B}" type="slidenum">
              <a:rPr lang="en-US" smtClean="0"/>
              <a:pPr>
                <a:defRPr/>
              </a:pPr>
              <a:t>7</a:t>
            </a:fld>
            <a:endParaRPr lang="en-US" dirty="0"/>
          </a:p>
        </p:txBody>
      </p:sp>
    </p:spTree>
    <p:extLst>
      <p:ext uri="{BB962C8B-B14F-4D97-AF65-F5344CB8AC3E}">
        <p14:creationId xmlns:p14="http://schemas.microsoft.com/office/powerpoint/2010/main" val="94450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33536">
              <a:spcBef>
                <a:spcPct val="30000"/>
              </a:spcBef>
              <a:defRPr sz="1200">
                <a:solidFill>
                  <a:schemeClr val="tx1"/>
                </a:solidFill>
                <a:latin typeface="Calibri" pitchFamily="34" charset="0"/>
              </a:defRPr>
            </a:lvl1pPr>
            <a:lvl2pPr marL="753648" indent="-289865" defTabSz="1233536">
              <a:spcBef>
                <a:spcPct val="30000"/>
              </a:spcBef>
              <a:defRPr sz="1200">
                <a:solidFill>
                  <a:schemeClr val="tx1"/>
                </a:solidFill>
                <a:latin typeface="Calibri" pitchFamily="34" charset="0"/>
              </a:defRPr>
            </a:lvl2pPr>
            <a:lvl3pPr marL="1159459" indent="-231892" defTabSz="1233536">
              <a:spcBef>
                <a:spcPct val="30000"/>
              </a:spcBef>
              <a:defRPr sz="1200">
                <a:solidFill>
                  <a:schemeClr val="tx1"/>
                </a:solidFill>
                <a:latin typeface="Calibri" pitchFamily="34" charset="0"/>
              </a:defRPr>
            </a:lvl3pPr>
            <a:lvl4pPr marL="1623243" indent="-231892" defTabSz="1233536">
              <a:spcBef>
                <a:spcPct val="30000"/>
              </a:spcBef>
              <a:defRPr sz="1200">
                <a:solidFill>
                  <a:schemeClr val="tx1"/>
                </a:solidFill>
                <a:latin typeface="Calibri" pitchFamily="34" charset="0"/>
              </a:defRPr>
            </a:lvl4pPr>
            <a:lvl5pPr marL="2087027" indent="-231892" defTabSz="1233536">
              <a:spcBef>
                <a:spcPct val="30000"/>
              </a:spcBef>
              <a:defRPr sz="1200">
                <a:solidFill>
                  <a:schemeClr val="tx1"/>
                </a:solidFill>
                <a:latin typeface="Calibri" pitchFamily="34" charset="0"/>
              </a:defRPr>
            </a:lvl5pPr>
            <a:lvl6pPr marL="2550810" indent="-231892" defTabSz="1233536" eaLnBrk="0" fontAlgn="base" hangingPunct="0">
              <a:spcBef>
                <a:spcPct val="30000"/>
              </a:spcBef>
              <a:spcAft>
                <a:spcPct val="0"/>
              </a:spcAft>
              <a:defRPr sz="1200">
                <a:solidFill>
                  <a:schemeClr val="tx1"/>
                </a:solidFill>
                <a:latin typeface="Calibri" pitchFamily="34" charset="0"/>
              </a:defRPr>
            </a:lvl6pPr>
            <a:lvl7pPr marL="3014594" indent="-231892" defTabSz="1233536" eaLnBrk="0" fontAlgn="base" hangingPunct="0">
              <a:spcBef>
                <a:spcPct val="30000"/>
              </a:spcBef>
              <a:spcAft>
                <a:spcPct val="0"/>
              </a:spcAft>
              <a:defRPr sz="1200">
                <a:solidFill>
                  <a:schemeClr val="tx1"/>
                </a:solidFill>
                <a:latin typeface="Calibri" pitchFamily="34" charset="0"/>
              </a:defRPr>
            </a:lvl7pPr>
            <a:lvl8pPr marL="3478378" indent="-231892" defTabSz="1233536" eaLnBrk="0" fontAlgn="base" hangingPunct="0">
              <a:spcBef>
                <a:spcPct val="30000"/>
              </a:spcBef>
              <a:spcAft>
                <a:spcPct val="0"/>
              </a:spcAft>
              <a:defRPr sz="1200">
                <a:solidFill>
                  <a:schemeClr val="tx1"/>
                </a:solidFill>
                <a:latin typeface="Calibri" pitchFamily="34" charset="0"/>
              </a:defRPr>
            </a:lvl8pPr>
            <a:lvl9pPr marL="3942161" indent="-231892" defTabSz="1233536" eaLnBrk="0" fontAlgn="base" hangingPunct="0">
              <a:spcBef>
                <a:spcPct val="30000"/>
              </a:spcBef>
              <a:spcAft>
                <a:spcPct val="0"/>
              </a:spcAft>
              <a:defRPr sz="1200">
                <a:solidFill>
                  <a:schemeClr val="tx1"/>
                </a:solidFill>
                <a:latin typeface="Calibri" pitchFamily="34" charset="0"/>
              </a:defRPr>
            </a:lvl9pPr>
          </a:lstStyle>
          <a:p>
            <a:pPr>
              <a:spcBef>
                <a:spcPct val="0"/>
              </a:spcBef>
            </a:pPr>
            <a:fld id="{C7CE0436-B17C-4A28-8130-E73F3A636205}" type="slidenum">
              <a:rPr lang="en-US" altLang="en-US"/>
              <a:pPr>
                <a:spcBef>
                  <a:spcPct val="0"/>
                </a:spcBef>
              </a:pPr>
              <a:t>8</a:t>
            </a:fld>
            <a:endParaRPr lang="en-US" altLang="en-US"/>
          </a:p>
        </p:txBody>
      </p:sp>
    </p:spTree>
    <p:extLst>
      <p:ext uri="{BB962C8B-B14F-4D97-AF65-F5344CB8AC3E}">
        <p14:creationId xmlns:p14="http://schemas.microsoft.com/office/powerpoint/2010/main" val="270223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3B895F-9E22-49D0-A5F0-FF875CF8176B}" type="slidenum">
              <a:rPr lang="en-US" smtClean="0"/>
              <a:pPr>
                <a:defRPr/>
              </a:pPr>
              <a:t>9</a:t>
            </a:fld>
            <a:endParaRPr lang="en-US" dirty="0"/>
          </a:p>
        </p:txBody>
      </p:sp>
    </p:spTree>
    <p:extLst>
      <p:ext uri="{BB962C8B-B14F-4D97-AF65-F5344CB8AC3E}">
        <p14:creationId xmlns:p14="http://schemas.microsoft.com/office/powerpoint/2010/main" val="315288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3B895F-9E22-49D0-A5F0-FF875CF8176B}" type="slidenum">
              <a:rPr lang="en-US" smtClean="0"/>
              <a:pPr>
                <a:defRPr/>
              </a:pPr>
              <a:t>10</a:t>
            </a:fld>
            <a:endParaRPr lang="en-US" dirty="0"/>
          </a:p>
        </p:txBody>
      </p:sp>
    </p:spTree>
    <p:extLst>
      <p:ext uri="{BB962C8B-B14F-4D97-AF65-F5344CB8AC3E}">
        <p14:creationId xmlns:p14="http://schemas.microsoft.com/office/powerpoint/2010/main" val="339743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5"/>
          <p:cNvSpPr>
            <a:spLocks noChangeArrowheads="1"/>
          </p:cNvSpPr>
          <p:nvPr/>
        </p:nvSpPr>
        <p:spPr bwMode="auto">
          <a:xfrm rot="5400000">
            <a:off x="4485481" y="-4399756"/>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6" name="Rectangle 38"/>
          <p:cNvSpPr>
            <a:spLocks noChangeArrowheads="1"/>
          </p:cNvSpPr>
          <p:nvPr/>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7" name="Rectangle 39"/>
          <p:cNvSpPr>
            <a:spLocks noChangeArrowheads="1"/>
          </p:cNvSpPr>
          <p:nvPr/>
        </p:nvSpPr>
        <p:spPr bwMode="auto">
          <a:xfrm>
            <a:off x="0" y="4975225"/>
            <a:ext cx="9144000" cy="26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8" name="Text Box 40"/>
          <p:cNvSpPr txBox="1">
            <a:spLocks noChangeArrowheads="1"/>
          </p:cNvSpPr>
          <p:nvPr/>
        </p:nvSpPr>
        <p:spPr bwMode="auto">
          <a:xfrm>
            <a:off x="74613" y="6361113"/>
            <a:ext cx="3937000" cy="41592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700" dirty="0" smtClean="0">
                <a:solidFill>
                  <a:schemeClr val="bg1"/>
                </a:solidFill>
                <a:cs typeface="+mn-cs"/>
              </a:rPr>
              <a:t>CUNA Mutual Group Proprietary </a:t>
            </a:r>
            <a:br>
              <a:rPr lang="en-US" sz="700" dirty="0" smtClean="0">
                <a:solidFill>
                  <a:schemeClr val="bg1"/>
                </a:solidFill>
                <a:cs typeface="+mn-cs"/>
              </a:rPr>
            </a:br>
            <a:r>
              <a:rPr lang="en-US" sz="700" dirty="0" smtClean="0">
                <a:solidFill>
                  <a:schemeClr val="bg1"/>
                </a:solidFill>
                <a:cs typeface="+mn-cs"/>
              </a:rPr>
              <a:t>Reproduction, Adaptation or Distribution Prohibited </a:t>
            </a:r>
            <a:br>
              <a:rPr lang="en-US" sz="700" dirty="0" smtClean="0">
                <a:solidFill>
                  <a:schemeClr val="bg1"/>
                </a:solidFill>
                <a:cs typeface="+mn-cs"/>
              </a:rPr>
            </a:br>
            <a:r>
              <a:rPr lang="en-US" sz="700" dirty="0" smtClean="0">
                <a:solidFill>
                  <a:schemeClr val="bg1"/>
                </a:solidFill>
                <a:cs typeface="+mn-cs"/>
              </a:rPr>
              <a:t>© CUNA Mutual Group 2013 </a:t>
            </a:r>
          </a:p>
        </p:txBody>
      </p:sp>
      <p:sp>
        <p:nvSpPr>
          <p:cNvPr id="9" name="Title 8"/>
          <p:cNvSpPr>
            <a:spLocks noGrp="1"/>
          </p:cNvSpPr>
          <p:nvPr>
            <p:ph type="ctrTitle"/>
          </p:nvPr>
        </p:nvSpPr>
        <p:spPr>
          <a:xfrm>
            <a:off x="685800" y="2546888"/>
            <a:ext cx="7772400" cy="498598"/>
          </a:xfrm>
        </p:spPr>
        <p:txBody>
          <a:bodyPr lIns="0" tIns="0" rIns="0" bIns="0" anchor="b"/>
          <a:lstStyle>
            <a:lvl1pPr algn="ctr">
              <a:defRPr sz="3600" b="1" baseline="0">
                <a:solidFill>
                  <a:schemeClr val="tx1"/>
                </a:solidFill>
              </a:defRPr>
            </a:lvl1pPr>
          </a:lstStyle>
          <a:p>
            <a:r>
              <a:rPr lang="en-US" smtClean="0"/>
              <a:t>Click to edit Master title style</a:t>
            </a:r>
            <a:endParaRPr lang="en-US" dirty="0"/>
          </a:p>
        </p:txBody>
      </p:sp>
      <p:sp>
        <p:nvSpPr>
          <p:cNvPr id="12" name="Text Placeholder 11"/>
          <p:cNvSpPr>
            <a:spLocks noGrp="1"/>
          </p:cNvSpPr>
          <p:nvPr>
            <p:ph type="body" sz="quarter" idx="10"/>
          </p:nvPr>
        </p:nvSpPr>
        <p:spPr>
          <a:xfrm>
            <a:off x="698500" y="3163888"/>
            <a:ext cx="7772400" cy="1022350"/>
          </a:xfrm>
        </p:spPr>
        <p:txBody>
          <a:bodyPr lIns="0" tIns="0" rIns="0" bIns="0"/>
          <a:lstStyle>
            <a:lvl1pPr marL="0" indent="0" algn="ctr">
              <a:buNone/>
              <a:defRPr sz="2400" baseline="0"/>
            </a:lvl1pPr>
          </a:lstStyle>
          <a:p>
            <a:pPr lvl="0"/>
            <a:r>
              <a:rPr lang="en-US" smtClean="0"/>
              <a:t>Click to edit Master text styles</a:t>
            </a:r>
          </a:p>
        </p:txBody>
      </p:sp>
    </p:spTree>
    <p:extLst>
      <p:ext uri="{BB962C8B-B14F-4D97-AF65-F5344CB8AC3E}">
        <p14:creationId xmlns:p14="http://schemas.microsoft.com/office/powerpoint/2010/main" val="59069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71550"/>
            <a:ext cx="5111750" cy="5154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85950"/>
            <a:ext cx="3008313" cy="42402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a:xfrm>
            <a:off x="387350" y="973137"/>
            <a:ext cx="3079750" cy="812530"/>
          </a:xfrm>
        </p:spPr>
        <p:txBody>
          <a:bodyPr anchor="t"/>
          <a:lstStyle/>
          <a:p>
            <a:r>
              <a:rPr lang="en-US" smtClean="0"/>
              <a:t>Click to edit Master title style</a:t>
            </a:r>
            <a:endParaRPr lang="en-US" dirty="0"/>
          </a:p>
        </p:txBody>
      </p:sp>
    </p:spTree>
    <p:extLst>
      <p:ext uri="{BB962C8B-B14F-4D97-AF65-F5344CB8AC3E}">
        <p14:creationId xmlns:p14="http://schemas.microsoft.com/office/powerpoint/2010/main" val="385835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4906"/>
            <a:ext cx="5486400" cy="452432"/>
          </a:xfrm>
        </p:spPr>
        <p:txBody>
          <a:bodyPr anchor="b"/>
          <a:lstStyle>
            <a:lvl1pPr algn="l">
              <a:defRPr sz="26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9618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7350" y="201613"/>
            <a:ext cx="8229600" cy="4492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7350" y="1343025"/>
            <a:ext cx="8247063" cy="4752975"/>
          </a:xfrm>
        </p:spPr>
        <p:txBody>
          <a:bodyPr/>
          <a:lstStyle/>
          <a:p>
            <a:pPr lvl="0"/>
            <a:r>
              <a:rPr lang="en-US" noProof="0" dirty="0" smtClean="0"/>
              <a:t>Click icon to add SmartArt graphic</a:t>
            </a:r>
          </a:p>
        </p:txBody>
      </p:sp>
    </p:spTree>
    <p:extLst>
      <p:ext uri="{BB962C8B-B14F-4D97-AF65-F5344CB8AC3E}">
        <p14:creationId xmlns:p14="http://schemas.microsoft.com/office/powerpoint/2010/main" val="3965142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B9656-3343-4AC2-B882-8EDA390B63D8}"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458341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B9656-3343-4AC2-B882-8EDA390B63D8}"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974788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B9656-3343-4AC2-B882-8EDA390B63D8}"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401849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B9656-3343-4AC2-B882-8EDA390B63D8}"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84834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B9656-3343-4AC2-B882-8EDA390B63D8}" type="datetimeFigureOut">
              <a:rPr lang="en-US" smtClean="0"/>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596354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B9656-3343-4AC2-B882-8EDA390B63D8}" type="datetimeFigureOut">
              <a:rPr lang="en-US" smtClean="0"/>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9829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B9656-3343-4AC2-B882-8EDA390B63D8}" type="datetimeFigureOut">
              <a:rPr lang="en-US" smtClean="0"/>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285520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5270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B9656-3343-4AC2-B882-8EDA390B63D8}"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1875104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B9656-3343-4AC2-B882-8EDA390B63D8}"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1822535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B9656-3343-4AC2-B882-8EDA390B63D8}"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203295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B9656-3343-4AC2-B882-8EDA390B63D8}"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D4C0-1A98-4655-93DD-3C159404BA12}" type="slidenum">
              <a:rPr lang="en-US" smtClean="0"/>
              <a:t>‹#›</a:t>
            </a:fld>
            <a:endParaRPr lang="en-US"/>
          </a:p>
        </p:txBody>
      </p:sp>
    </p:spTree>
    <p:extLst>
      <p:ext uri="{BB962C8B-B14F-4D97-AF65-F5344CB8AC3E}">
        <p14:creationId xmlns:p14="http://schemas.microsoft.com/office/powerpoint/2010/main" val="391019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sition_Slide">
    <p:spTree>
      <p:nvGrpSpPr>
        <p:cNvPr id="1" name=""/>
        <p:cNvGrpSpPr/>
        <p:nvPr/>
      </p:nvGrpSpPr>
      <p:grpSpPr>
        <a:xfrm>
          <a:off x="0" y="0"/>
          <a:ext cx="0" cy="0"/>
          <a:chOff x="0" y="0"/>
          <a:chExt cx="0" cy="0"/>
        </a:xfrm>
      </p:grpSpPr>
      <p:sp>
        <p:nvSpPr>
          <p:cNvPr id="4" name="Rectangle 35"/>
          <p:cNvSpPr>
            <a:spLocks noChangeArrowheads="1"/>
          </p:cNvSpPr>
          <p:nvPr/>
        </p:nvSpPr>
        <p:spPr bwMode="auto">
          <a:xfrm rot="5400000">
            <a:off x="4485481" y="-4399756"/>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5" name="Rectangle 38"/>
          <p:cNvSpPr>
            <a:spLocks noChangeArrowheads="1"/>
          </p:cNvSpPr>
          <p:nvPr/>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6" name="Rectangle 7"/>
          <p:cNvSpPr>
            <a:spLocks noChangeArrowheads="1"/>
          </p:cNvSpPr>
          <p:nvPr/>
        </p:nvSpPr>
        <p:spPr bwMode="auto">
          <a:xfrm rot="16200000" flipV="1">
            <a:off x="4446587" y="1925638"/>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7" name="Text Box 19"/>
          <p:cNvSpPr txBox="1">
            <a:spLocks noChangeArrowheads="1"/>
          </p:cNvSpPr>
          <p:nvPr/>
        </p:nvSpPr>
        <p:spPr bwMode="auto">
          <a:xfrm>
            <a:off x="8918575" y="6543675"/>
            <a:ext cx="1095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defRPr/>
            </a:pPr>
            <a:fld id="{15EC57A3-BA18-4045-905D-A2D429CEA005}" type="slidenum">
              <a:rPr lang="en-US" sz="700" b="1" smtClean="0">
                <a:cs typeface="+mn-cs"/>
              </a:rPr>
              <a:pPr algn="r" eaLnBrk="1" fontAlgn="auto" hangingPunct="1">
                <a:spcBef>
                  <a:spcPts val="0"/>
                </a:spcBef>
                <a:spcAft>
                  <a:spcPts val="0"/>
                </a:spcAft>
                <a:defRPr/>
              </a:pPr>
              <a:t>‹#›</a:t>
            </a:fld>
            <a:endParaRPr lang="en-US" sz="700" b="1" dirty="0" smtClean="0">
              <a:cs typeface="+mn-cs"/>
            </a:endParaRPr>
          </a:p>
        </p:txBody>
      </p:sp>
      <p:sp>
        <p:nvSpPr>
          <p:cNvPr id="8" name="Rectangle 27"/>
          <p:cNvSpPr>
            <a:spLocks noChangeArrowheads="1"/>
          </p:cNvSpPr>
          <p:nvPr/>
        </p:nvSpPr>
        <p:spPr bwMode="auto">
          <a:xfrm>
            <a:off x="0" y="6324600"/>
            <a:ext cx="9144000"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pic>
        <p:nvPicPr>
          <p:cNvPr id="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6469063"/>
            <a:ext cx="21494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375" y="6559550"/>
            <a:ext cx="2514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7350" y="2743200"/>
            <a:ext cx="8229600" cy="443198"/>
          </a:xfrm>
        </p:spPr>
        <p:txBody>
          <a:bodyPr lIns="0" tIns="0" rIns="0" bIns="0" anchor="b"/>
          <a:lstStyle>
            <a:lvl1pPr algn="ctr" rtl="0" eaLnBrk="0" fontAlgn="base" hangingPunct="0">
              <a:lnSpc>
                <a:spcPct val="90000"/>
              </a:lnSpc>
              <a:spcBef>
                <a:spcPct val="0"/>
              </a:spcBef>
              <a:spcAft>
                <a:spcPct val="0"/>
              </a:spcAft>
              <a:defRPr lang="en-US" sz="3200" b="1" kern="1200" dirty="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387350" y="3291840"/>
            <a:ext cx="8247063" cy="2590801"/>
          </a:xfrm>
        </p:spPr>
        <p:txBody>
          <a:bodyPr lIns="0" tIns="0" rIns="0" bIns="0"/>
          <a:lstStyle>
            <a:lvl1pPr marL="0" indent="0" algn="ctr">
              <a:buNone/>
              <a:defRPr lang="en-US" sz="2400" baseline="0" dirty="0" smtClean="0">
                <a:solidFill>
                  <a:schemeClr val="tx1"/>
                </a:solidFill>
                <a:latin typeface="+mn-lt"/>
                <a:ea typeface="+mn-ea"/>
                <a:cs typeface="+mn-cs"/>
              </a:defRPr>
            </a:lvl1pPr>
            <a:lvl2pPr algn="ctr">
              <a:defRPr/>
            </a:lvl2pPr>
            <a:lvl3pPr algn="ctr">
              <a:defRPr/>
            </a:lvl3pPr>
            <a:lvl4pPr algn="ctr">
              <a:defRPr/>
            </a:lvl4pPr>
            <a:lvl5pPr algn="ctr">
              <a:defRPr/>
            </a:lvl5pPr>
          </a:lstStyle>
          <a:p>
            <a:pPr lvl="0"/>
            <a:r>
              <a:rPr lang="en-US" smtClean="0"/>
              <a:t>Click to edit Master text styles</a:t>
            </a:r>
          </a:p>
        </p:txBody>
      </p:sp>
    </p:spTree>
    <p:extLst>
      <p:ext uri="{BB962C8B-B14F-4D97-AF65-F5344CB8AC3E}">
        <p14:creationId xmlns:p14="http://schemas.microsoft.com/office/powerpoint/2010/main" val="241507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Closing_Slide">
    <p:spTree>
      <p:nvGrpSpPr>
        <p:cNvPr id="1" name=""/>
        <p:cNvGrpSpPr/>
        <p:nvPr/>
      </p:nvGrpSpPr>
      <p:grpSpPr>
        <a:xfrm>
          <a:off x="0" y="0"/>
          <a:ext cx="0" cy="0"/>
          <a:chOff x="0" y="0"/>
          <a:chExt cx="0" cy="0"/>
        </a:xfrm>
      </p:grpSpPr>
      <p:sp>
        <p:nvSpPr>
          <p:cNvPr id="2" name="Rectangle 8"/>
          <p:cNvSpPr>
            <a:spLocks noChangeArrowheads="1"/>
          </p:cNvSpPr>
          <p:nvPr/>
        </p:nvSpPr>
        <p:spPr bwMode="auto">
          <a:xfrm rot="5400000">
            <a:off x="4485481" y="-4402931"/>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3" name="Rectangle 28"/>
          <p:cNvSpPr>
            <a:spLocks noChangeArrowheads="1"/>
          </p:cNvSpPr>
          <p:nvPr/>
        </p:nvSpPr>
        <p:spPr bwMode="auto">
          <a:xfrm>
            <a:off x="0" y="1588"/>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4" name="Rectangle 7"/>
          <p:cNvSpPr>
            <a:spLocks noChangeArrowheads="1"/>
          </p:cNvSpPr>
          <p:nvPr/>
        </p:nvSpPr>
        <p:spPr bwMode="auto">
          <a:xfrm rot="16200000" flipV="1">
            <a:off x="4446587" y="1925638"/>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5" name="Rectangle 27"/>
          <p:cNvSpPr>
            <a:spLocks noChangeArrowheads="1"/>
          </p:cNvSpPr>
          <p:nvPr/>
        </p:nvSpPr>
        <p:spPr bwMode="auto">
          <a:xfrm>
            <a:off x="0" y="6324600"/>
            <a:ext cx="9144000"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6" name="Text Box 19"/>
          <p:cNvSpPr txBox="1">
            <a:spLocks noChangeArrowheads="1"/>
          </p:cNvSpPr>
          <p:nvPr/>
        </p:nvSpPr>
        <p:spPr bwMode="auto">
          <a:xfrm>
            <a:off x="8918575" y="6543675"/>
            <a:ext cx="1095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defRPr/>
            </a:pPr>
            <a:fld id="{489588D2-54FF-4BA8-A833-71203142AA46}" type="slidenum">
              <a:rPr lang="en-US" sz="700" b="1" smtClean="0">
                <a:cs typeface="+mn-cs"/>
              </a:rPr>
              <a:pPr algn="r" eaLnBrk="1" fontAlgn="auto" hangingPunct="1">
                <a:spcBef>
                  <a:spcPts val="0"/>
                </a:spcBef>
                <a:spcAft>
                  <a:spcPts val="0"/>
                </a:spcAft>
                <a:defRPr/>
              </a:pPr>
              <a:t>‹#›</a:t>
            </a:fld>
            <a:endParaRPr lang="en-US" sz="700" b="1" dirty="0" smtClean="0">
              <a:cs typeface="+mn-cs"/>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057400"/>
            <a:ext cx="65373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114800"/>
            <a:ext cx="5715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80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73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590550"/>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8"/>
          <p:cNvSpPr>
            <a:spLocks noChangeArrowheads="1"/>
          </p:cNvSpPr>
          <p:nvPr/>
        </p:nvSpPr>
        <p:spPr bwMode="auto">
          <a:xfrm rot="5400000">
            <a:off x="4485481" y="-4402931"/>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4" name="Rectangle 28"/>
          <p:cNvSpPr>
            <a:spLocks noChangeArrowheads="1"/>
          </p:cNvSpPr>
          <p:nvPr/>
        </p:nvSpPr>
        <p:spPr bwMode="auto">
          <a:xfrm>
            <a:off x="0" y="1588"/>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5" name="Rectangle 7"/>
          <p:cNvSpPr>
            <a:spLocks noChangeArrowheads="1"/>
          </p:cNvSpPr>
          <p:nvPr/>
        </p:nvSpPr>
        <p:spPr bwMode="auto">
          <a:xfrm rot="16200000" flipV="1">
            <a:off x="4446587" y="1925638"/>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6" name="Rectangle 27"/>
          <p:cNvSpPr>
            <a:spLocks noChangeArrowheads="1"/>
          </p:cNvSpPr>
          <p:nvPr/>
        </p:nvSpPr>
        <p:spPr bwMode="auto">
          <a:xfrm>
            <a:off x="0" y="6324600"/>
            <a:ext cx="9144000"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7" name="Text Box 19"/>
          <p:cNvSpPr txBox="1">
            <a:spLocks noChangeArrowheads="1"/>
          </p:cNvSpPr>
          <p:nvPr/>
        </p:nvSpPr>
        <p:spPr bwMode="auto">
          <a:xfrm>
            <a:off x="8918575" y="6543675"/>
            <a:ext cx="109538"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defRPr/>
            </a:pPr>
            <a:fld id="{DBF138E1-B771-4813-9CEA-D2AD73D89C38}" type="slidenum">
              <a:rPr lang="en-US" sz="700" b="1" smtClean="0">
                <a:cs typeface="+mn-cs"/>
              </a:rPr>
              <a:pPr algn="r" eaLnBrk="1" fontAlgn="auto" hangingPunct="1">
                <a:spcBef>
                  <a:spcPts val="0"/>
                </a:spcBef>
                <a:spcAft>
                  <a:spcPts val="0"/>
                </a:spcAft>
                <a:defRPr/>
              </a:pPr>
              <a:t>‹#›</a:t>
            </a:fld>
            <a:endParaRPr lang="en-US" sz="700" b="1" dirty="0" smtClean="0">
              <a:cs typeface="+mn-cs"/>
            </a:endParaRPr>
          </a:p>
        </p:txBody>
      </p:sp>
    </p:spTree>
    <p:extLst>
      <p:ext uri="{BB962C8B-B14F-4D97-AF65-F5344CB8AC3E}">
        <p14:creationId xmlns:p14="http://schemas.microsoft.com/office/powerpoint/2010/main" val="145233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17141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201613"/>
            <a:ext cx="8229600" cy="4492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7350" y="1343025"/>
            <a:ext cx="40465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343025"/>
            <a:ext cx="404812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0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8229600" cy="448056"/>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33508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97485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68825" y="133508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8825" y="197485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281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7350" y="201613"/>
            <a:ext cx="82296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mtClean="0"/>
              <a:t>Insert Slide Title Here</a:t>
            </a:r>
          </a:p>
        </p:txBody>
      </p:sp>
      <p:sp>
        <p:nvSpPr>
          <p:cNvPr id="1027" name="Rectangle 3"/>
          <p:cNvSpPr>
            <a:spLocks noGrp="1" noChangeArrowheads="1"/>
          </p:cNvSpPr>
          <p:nvPr>
            <p:ph type="body" idx="1"/>
          </p:nvPr>
        </p:nvSpPr>
        <p:spPr bwMode="auto">
          <a:xfrm>
            <a:off x="387350" y="1343025"/>
            <a:ext cx="82470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7"/>
          <p:cNvSpPr>
            <a:spLocks noChangeArrowheads="1"/>
          </p:cNvSpPr>
          <p:nvPr/>
        </p:nvSpPr>
        <p:spPr bwMode="auto">
          <a:xfrm rot="16200000" flipV="1">
            <a:off x="4446587" y="1925638"/>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1029" name="Rectangle 8"/>
          <p:cNvSpPr>
            <a:spLocks noChangeArrowheads="1"/>
          </p:cNvSpPr>
          <p:nvPr/>
        </p:nvSpPr>
        <p:spPr bwMode="auto">
          <a:xfrm rot="5400000">
            <a:off x="4485481" y="-3661568"/>
            <a:ext cx="173037"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1030" name="Rectangle 27"/>
          <p:cNvSpPr>
            <a:spLocks noChangeArrowheads="1"/>
          </p:cNvSpPr>
          <p:nvPr/>
        </p:nvSpPr>
        <p:spPr bwMode="auto">
          <a:xfrm>
            <a:off x="0" y="6324600"/>
            <a:ext cx="9144000"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sp>
        <p:nvSpPr>
          <p:cNvPr id="1031" name="Rectangle 28"/>
          <p:cNvSpPr>
            <a:spLocks noChangeArrowheads="1"/>
          </p:cNvSpPr>
          <p:nvPr/>
        </p:nvSpPr>
        <p:spPr bwMode="auto">
          <a:xfrm>
            <a:off x="0" y="742950"/>
            <a:ext cx="9144000" cy="65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altLang="en-US" dirty="0" smtClean="0"/>
          </a:p>
        </p:txBody>
      </p:sp>
      <p:pic>
        <p:nvPicPr>
          <p:cNvPr id="1032"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4025" y="6469063"/>
            <a:ext cx="21494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75375" y="6559550"/>
            <a:ext cx="25146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5" r:id="rId1"/>
    <p:sldLayoutId id="2147483997" r:id="rId2"/>
    <p:sldLayoutId id="2147484006" r:id="rId3"/>
    <p:sldLayoutId id="2147484007" r:id="rId4"/>
    <p:sldLayoutId id="2147483998" r:id="rId5"/>
    <p:sldLayoutId id="2147484008" r:id="rId6"/>
    <p:sldLayoutId id="2147483999" r:id="rId7"/>
    <p:sldLayoutId id="2147484000" r:id="rId8"/>
    <p:sldLayoutId id="2147484001" r:id="rId9"/>
    <p:sldLayoutId id="2147484002" r:id="rId10"/>
    <p:sldLayoutId id="2147484003" r:id="rId11"/>
    <p:sldLayoutId id="2147484004"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defRPr>
      </a:lvl5pPr>
      <a:lvl6pPr marL="457200" algn="l" rtl="0" eaLnBrk="1" fontAlgn="base" hangingPunct="1">
        <a:lnSpc>
          <a:spcPct val="90000"/>
        </a:lnSpc>
        <a:spcBef>
          <a:spcPct val="0"/>
        </a:spcBef>
        <a:spcAft>
          <a:spcPct val="0"/>
        </a:spcAft>
        <a:defRPr sz="2600">
          <a:solidFill>
            <a:schemeClr val="accent1"/>
          </a:solidFill>
          <a:latin typeface="Arial" pitchFamily="34" charset="0"/>
        </a:defRPr>
      </a:lvl6pPr>
      <a:lvl7pPr marL="914400" algn="l" rtl="0" eaLnBrk="1" fontAlgn="base" hangingPunct="1">
        <a:lnSpc>
          <a:spcPct val="90000"/>
        </a:lnSpc>
        <a:spcBef>
          <a:spcPct val="0"/>
        </a:spcBef>
        <a:spcAft>
          <a:spcPct val="0"/>
        </a:spcAft>
        <a:defRPr sz="2600">
          <a:solidFill>
            <a:schemeClr val="accent1"/>
          </a:solidFill>
          <a:latin typeface="Arial" pitchFamily="34" charset="0"/>
        </a:defRPr>
      </a:lvl7pPr>
      <a:lvl8pPr marL="1371600" algn="l" rtl="0" eaLnBrk="1" fontAlgn="base" hangingPunct="1">
        <a:lnSpc>
          <a:spcPct val="90000"/>
        </a:lnSpc>
        <a:spcBef>
          <a:spcPct val="0"/>
        </a:spcBef>
        <a:spcAft>
          <a:spcPct val="0"/>
        </a:spcAft>
        <a:defRPr sz="2600">
          <a:solidFill>
            <a:schemeClr val="accent1"/>
          </a:solidFill>
          <a:latin typeface="Arial" pitchFamily="34" charset="0"/>
        </a:defRPr>
      </a:lvl8pPr>
      <a:lvl9pPr marL="1828800" algn="l" rtl="0" eaLnBrk="1" fontAlgn="base" hangingPunct="1">
        <a:lnSpc>
          <a:spcPct val="90000"/>
        </a:lnSpc>
        <a:spcBef>
          <a:spcPct val="0"/>
        </a:spcBef>
        <a:spcAft>
          <a:spcPct val="0"/>
        </a:spcAft>
        <a:defRPr sz="2600">
          <a:solidFill>
            <a:schemeClr val="accent1"/>
          </a:solidFill>
          <a:latin typeface="Arial" pitchFamily="34" charset="0"/>
        </a:defRPr>
      </a:lvl9pPr>
    </p:titleStyle>
    <p:bodyStyle>
      <a:lvl1pPr marL="177800" indent="-177800" algn="l" rtl="0" eaLnBrk="0" fontAlgn="base" hangingPunct="0">
        <a:lnSpc>
          <a:spcPct val="95000"/>
        </a:lnSpc>
        <a:spcBef>
          <a:spcPct val="20000"/>
        </a:spcBef>
        <a:spcAft>
          <a:spcPct val="0"/>
        </a:spcAft>
        <a:buClr>
          <a:schemeClr val="accent1"/>
        </a:buClr>
        <a:buChar char="•"/>
        <a:defRPr sz="2000">
          <a:solidFill>
            <a:schemeClr val="tx1"/>
          </a:solidFill>
          <a:latin typeface="+mn-lt"/>
          <a:ea typeface="+mn-ea"/>
          <a:cs typeface="+mn-cs"/>
        </a:defRPr>
      </a:lvl1pPr>
      <a:lvl2pPr marL="400050" indent="-204788" algn="l" rtl="0" eaLnBrk="0" fontAlgn="base" hangingPunct="0">
        <a:lnSpc>
          <a:spcPct val="95000"/>
        </a:lnSpc>
        <a:spcBef>
          <a:spcPct val="20000"/>
        </a:spcBef>
        <a:spcAft>
          <a:spcPct val="0"/>
        </a:spcAft>
        <a:buClr>
          <a:schemeClr val="accent1"/>
        </a:buClr>
        <a:buFont typeface="Arial" charset="0"/>
        <a:buChar char="–"/>
        <a:defRPr>
          <a:solidFill>
            <a:schemeClr val="tx1"/>
          </a:solidFill>
          <a:latin typeface="+mn-lt"/>
        </a:defRPr>
      </a:lvl2pPr>
      <a:lvl3pPr marL="606425" indent="-171450" algn="l" rtl="0" eaLnBrk="0" fontAlgn="base" hangingPunct="0">
        <a:lnSpc>
          <a:spcPct val="95000"/>
        </a:lnSpc>
        <a:spcBef>
          <a:spcPct val="20000"/>
        </a:spcBef>
        <a:spcAft>
          <a:spcPct val="0"/>
        </a:spcAft>
        <a:buClr>
          <a:schemeClr val="accent1"/>
        </a:buClr>
        <a:buChar char="•"/>
        <a:defRPr sz="1600">
          <a:solidFill>
            <a:schemeClr val="tx1"/>
          </a:solidFill>
          <a:latin typeface="+mn-lt"/>
        </a:defRPr>
      </a:lvl3pPr>
      <a:lvl4pPr marL="823913" indent="-207963" algn="l" rtl="0" eaLnBrk="0" fontAlgn="base" hangingPunct="0">
        <a:lnSpc>
          <a:spcPct val="95000"/>
        </a:lnSpc>
        <a:spcBef>
          <a:spcPct val="20000"/>
        </a:spcBef>
        <a:spcAft>
          <a:spcPct val="0"/>
        </a:spcAft>
        <a:buClr>
          <a:schemeClr val="accent1"/>
        </a:buClr>
        <a:buFont typeface="Arial" charset="0"/>
        <a:buChar char="–"/>
        <a:defRPr sz="1400">
          <a:solidFill>
            <a:schemeClr val="tx1"/>
          </a:solidFill>
          <a:latin typeface="+mn-lt"/>
        </a:defRPr>
      </a:lvl4pPr>
      <a:lvl5pPr marL="1031875" indent="-190500" algn="l" rtl="0" eaLnBrk="0" fontAlgn="base" hangingPunct="0">
        <a:lnSpc>
          <a:spcPct val="95000"/>
        </a:lnSpc>
        <a:spcBef>
          <a:spcPct val="20000"/>
        </a:spcBef>
        <a:spcAft>
          <a:spcPct val="0"/>
        </a:spcAft>
        <a:buClr>
          <a:schemeClr val="accent1"/>
        </a:buClr>
        <a:buFont typeface="Arial" charset="0"/>
        <a:buChar char="»"/>
        <a:defRPr sz="1400">
          <a:solidFill>
            <a:schemeClr val="tx1"/>
          </a:solidFill>
          <a:latin typeface="+mn-lt"/>
        </a:defRPr>
      </a:lvl5pPr>
      <a:lvl6pPr marL="1489075" indent="-190500"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75" indent="-190500"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75" indent="-190500"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75" indent="-190500"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B9656-3343-4AC2-B882-8EDA390B63D8}" type="datetimeFigureOut">
              <a:rPr lang="en-US" smtClean="0"/>
              <a:t>2/10/2016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6D4C0-1A98-4655-93DD-3C159404BA12}" type="slidenum">
              <a:rPr lang="en-US" smtClean="0"/>
              <a:t>‹#›</a:t>
            </a:fld>
            <a:endParaRPr lang="en-US"/>
          </a:p>
        </p:txBody>
      </p:sp>
    </p:spTree>
    <p:extLst>
      <p:ext uri="{BB962C8B-B14F-4D97-AF65-F5344CB8AC3E}">
        <p14:creationId xmlns:p14="http://schemas.microsoft.com/office/powerpoint/2010/main" val="85353873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05HaArLV44"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hyperlink" Target="http://web.multco.us/sites/default/files/imagecache/large/images/elens.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7" Type="http://schemas.openxmlformats.org/officeDocument/2006/relationships/hyperlink" Target="http://www.racialequitytools.org/resourcefiles/olson.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theatlantic.com/features/archive/2014/05/the-casefor-reparations/361631/" TargetMode="External"/><Relationship Id="rId5" Type="http://schemas.openxmlformats.org/officeDocument/2006/relationships/hyperlink" Target="http://everydayfeminism.com/2013/11/thingsallies-need-to-know/" TargetMode="External"/><Relationship Id="rId4" Type="http://schemas.openxmlformats.org/officeDocument/2006/relationships/hyperlink" Target="https://www.youtube.com/watch?v=F05HaArLV4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policylink.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200"/>
            <a:ext cx="7772400" cy="553998"/>
          </a:xfrm>
        </p:spPr>
        <p:txBody>
          <a:bodyPr/>
          <a:lstStyle/>
          <a:p>
            <a:r>
              <a:rPr lang="en-US" sz="4000" dirty="0" smtClean="0"/>
              <a:t>Taking on Racial Equity</a:t>
            </a:r>
            <a:endParaRPr lang="en-US" sz="4000" dirty="0"/>
          </a:p>
        </p:txBody>
      </p:sp>
      <p:sp>
        <p:nvSpPr>
          <p:cNvPr id="3" name="Text Placeholder 2"/>
          <p:cNvSpPr>
            <a:spLocks noGrp="1"/>
          </p:cNvSpPr>
          <p:nvPr>
            <p:ph type="body" sz="quarter" idx="10"/>
          </p:nvPr>
        </p:nvSpPr>
        <p:spPr/>
        <p:txBody>
          <a:bodyPr/>
          <a:lstStyle/>
          <a:p>
            <a:r>
              <a:rPr lang="en-US" dirty="0" smtClean="0"/>
              <a:t>Angela Russell, MS</a:t>
            </a:r>
          </a:p>
          <a:p>
            <a:r>
              <a:rPr lang="en-US" dirty="0" smtClean="0"/>
              <a:t>Manager, Diversity &amp; Inclusion</a:t>
            </a:r>
            <a:endParaRPr lang="en-US" dirty="0"/>
          </a:p>
        </p:txBody>
      </p:sp>
    </p:spTree>
    <p:extLst>
      <p:ext uri="{BB962C8B-B14F-4D97-AF65-F5344CB8AC3E}">
        <p14:creationId xmlns:p14="http://schemas.microsoft.com/office/powerpoint/2010/main" val="2152444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970"/>
            <a:ext cx="8229600" cy="452432"/>
          </a:xfrm>
        </p:spPr>
        <p:txBody>
          <a:bodyPr/>
          <a:lstStyle/>
          <a:p>
            <a:pPr eaLnBrk="1" fontAlgn="auto" hangingPunct="1">
              <a:spcAft>
                <a:spcPts val="0"/>
              </a:spcAft>
              <a:defRPr/>
            </a:pPr>
            <a:r>
              <a:rPr lang="en-US" b="1" dirty="0" smtClean="0">
                <a:solidFill>
                  <a:schemeClr val="accent1">
                    <a:satMod val="150000"/>
                  </a:schemeClr>
                </a:solidFill>
              </a:rPr>
              <a:t>Equality vs. Equity</a:t>
            </a:r>
            <a:endParaRPr lang="en-US" b="1" dirty="0">
              <a:solidFill>
                <a:schemeClr val="accent1">
                  <a:satMod val="150000"/>
                </a:schemeClr>
              </a:solidFill>
            </a:endParaRPr>
          </a:p>
        </p:txBody>
      </p:sp>
      <p:pic>
        <p:nvPicPr>
          <p:cNvPr id="29699" name="Picture 2" descr="Access, Equality, Equity.  One of the most common errors in teaching, is to teach exactly the same thing to every student. There are certainly  things that are almost the same for most everyone. But even those things have to be adapted to the individual student, right from the beginning. Every child is different and every child's experiences are different. There is no true equality in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08314"/>
            <a:ext cx="5100638"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294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b="6236"/>
          <a:stretch>
            <a:fillRect/>
          </a:stretch>
        </p:blipFill>
        <p:spPr bwMode="auto">
          <a:xfrm>
            <a:off x="838200" y="304800"/>
            <a:ext cx="7526338"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5735" y="6034800"/>
            <a:ext cx="7568803" cy="276999"/>
          </a:xfrm>
          <a:prstGeom prst="rect">
            <a:avLst/>
          </a:prstGeom>
          <a:noFill/>
        </p:spPr>
        <p:txBody>
          <a:bodyPr wrap="none" rtlCol="0">
            <a:spAutoFit/>
          </a:bodyPr>
          <a:lstStyle/>
          <a:p>
            <a:r>
              <a:rPr lang="en-US" sz="1200" dirty="0" smtClean="0"/>
              <a:t>Source: Alameda County </a:t>
            </a:r>
            <a:r>
              <a:rPr lang="en-US" sz="1200" dirty="0"/>
              <a:t>Health Department </a:t>
            </a:r>
            <a:r>
              <a:rPr lang="en-US" sz="1200" dirty="0" smtClean="0"/>
              <a:t>, http</a:t>
            </a:r>
            <a:r>
              <a:rPr lang="en-US" sz="1200" dirty="0"/>
              <a:t>://www.acphd.org/media/46517/barhii_chart_20080903.pdf</a:t>
            </a:r>
          </a:p>
        </p:txBody>
      </p:sp>
    </p:spTree>
    <p:extLst>
      <p:ext uri="{BB962C8B-B14F-4D97-AF65-F5344CB8AC3E}">
        <p14:creationId xmlns:p14="http://schemas.microsoft.com/office/powerpoint/2010/main" val="1358253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05000" y="1220525"/>
          <a:ext cx="434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084763" y="1822450"/>
            <a:ext cx="3505200" cy="1077913"/>
          </a:xfrm>
          <a:prstGeom prst="rect">
            <a:avLst/>
          </a:prstGeom>
          <a:noFill/>
        </p:spPr>
        <p:txBody>
          <a:bodyPr>
            <a:spAutoFit/>
          </a:bodyPr>
          <a:lstStyle/>
          <a:p>
            <a:pPr marL="0" lvl="1" eaLnBrk="1" fontAlgn="auto" hangingPunct="1">
              <a:spcBef>
                <a:spcPts val="0"/>
              </a:spcBef>
              <a:spcAft>
                <a:spcPts val="0"/>
              </a:spcAft>
              <a:defRPr/>
            </a:pPr>
            <a:r>
              <a:rPr lang="en-US" sz="1600" b="1" dirty="0">
                <a:latin typeface="Corbel" panose="020B0503020204020204" pitchFamily="34" charset="0"/>
              </a:rPr>
              <a:t>1. Individual </a:t>
            </a:r>
            <a:r>
              <a:rPr lang="en-US" sz="1600" b="1" dirty="0" smtClean="0">
                <a:latin typeface="Corbel" panose="020B0503020204020204" pitchFamily="34" charset="0"/>
              </a:rPr>
              <a:t>Bias</a:t>
            </a:r>
            <a:r>
              <a:rPr lang="en-US" sz="1600" dirty="0" smtClean="0">
                <a:latin typeface="Corbel" panose="020B0503020204020204" pitchFamily="34" charset="0"/>
              </a:rPr>
              <a:t>: </a:t>
            </a:r>
            <a:r>
              <a:rPr lang="en-US" sz="1600" dirty="0">
                <a:latin typeface="Corbel" panose="020B0503020204020204" pitchFamily="34" charset="0"/>
              </a:rPr>
              <a:t>Pre-judgment, bias, or discrimination by an individual based on </a:t>
            </a:r>
            <a:r>
              <a:rPr lang="en-US" sz="1600" dirty="0" smtClean="0">
                <a:latin typeface="Corbel" panose="020B0503020204020204" pitchFamily="34" charset="0"/>
              </a:rPr>
              <a:t>race, gender, sexual orientation, etc.</a:t>
            </a:r>
            <a:endParaRPr lang="en-US" sz="1600" dirty="0">
              <a:latin typeface="Corbel" panose="020B0503020204020204" pitchFamily="34" charset="0"/>
            </a:endParaRPr>
          </a:p>
          <a:p>
            <a:pPr eaLnBrk="1" fontAlgn="auto" hangingPunct="1">
              <a:spcBef>
                <a:spcPts val="0"/>
              </a:spcBef>
              <a:spcAft>
                <a:spcPts val="0"/>
              </a:spcAft>
              <a:defRPr/>
            </a:pPr>
            <a:endParaRPr lang="en-US" sz="1600" dirty="0">
              <a:latin typeface="Corbel" panose="020B0503020204020204" pitchFamily="34" charset="0"/>
            </a:endParaRPr>
          </a:p>
        </p:txBody>
      </p:sp>
      <p:sp>
        <p:nvSpPr>
          <p:cNvPr id="31748" name="TextBox 5"/>
          <p:cNvSpPr txBox="1">
            <a:spLocks noChangeArrowheads="1"/>
          </p:cNvSpPr>
          <p:nvPr/>
        </p:nvSpPr>
        <p:spPr bwMode="auto">
          <a:xfrm>
            <a:off x="152400" y="2644775"/>
            <a:ext cx="2438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chemeClr val="accent1"/>
              </a:buClr>
              <a:buSzPct val="80000"/>
              <a:buFont typeface="Wingdings 2" pitchFamily="18" charset="2"/>
              <a:buChar char=""/>
              <a:defRPr sz="3200">
                <a:solidFill>
                  <a:schemeClr val="tx1"/>
                </a:solidFill>
                <a:latin typeface="Corbel" pitchFamily="34" charset="0"/>
              </a:defRPr>
            </a:lvl1pPr>
            <a:lvl2pPr>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marL="0" lvl="1" eaLnBrk="1" hangingPunct="1">
              <a:spcBef>
                <a:spcPct val="0"/>
              </a:spcBef>
              <a:buClrTx/>
              <a:buSzTx/>
              <a:buFontTx/>
              <a:buNone/>
            </a:pPr>
            <a:r>
              <a:rPr lang="en-US" altLang="en-US" sz="1600" b="1" dirty="0"/>
              <a:t>2. Institutional </a:t>
            </a:r>
            <a:r>
              <a:rPr lang="en-US" altLang="en-US" sz="1600" b="1" dirty="0" smtClean="0"/>
              <a:t>Bias </a:t>
            </a:r>
            <a:r>
              <a:rPr lang="en-US" altLang="en-US" sz="1600" dirty="0" smtClean="0"/>
              <a:t>: </a:t>
            </a:r>
            <a:r>
              <a:rPr lang="en-US" altLang="en-US" sz="1600" dirty="0"/>
              <a:t>Policies, practices, and procedures that work to the benefit of certain people and to the detriment of others, often unintentionally or inadvertently.</a:t>
            </a:r>
          </a:p>
        </p:txBody>
      </p:sp>
      <p:sp>
        <p:nvSpPr>
          <p:cNvPr id="8" name="TextBox 7"/>
          <p:cNvSpPr txBox="1"/>
          <p:nvPr/>
        </p:nvSpPr>
        <p:spPr>
          <a:xfrm>
            <a:off x="6705600" y="3787775"/>
            <a:ext cx="2332038" cy="1815882"/>
          </a:xfrm>
          <a:prstGeom prst="rect">
            <a:avLst/>
          </a:prstGeom>
          <a:noFill/>
        </p:spPr>
        <p:txBody>
          <a:bodyPr>
            <a:spAutoFit/>
          </a:bodyPr>
          <a:lstStyle/>
          <a:p>
            <a:pPr marL="0" lvl="1" eaLnBrk="1" fontAlgn="auto" hangingPunct="1">
              <a:spcBef>
                <a:spcPts val="0"/>
              </a:spcBef>
              <a:spcAft>
                <a:spcPts val="0"/>
              </a:spcAft>
              <a:defRPr/>
            </a:pPr>
            <a:r>
              <a:rPr lang="en-US" sz="1600" b="1" dirty="0">
                <a:latin typeface="Calibri" panose="020F0502020204030204" pitchFamily="34" charset="0"/>
                <a:cs typeface="Calibri" panose="020F0502020204030204" pitchFamily="34" charset="0"/>
              </a:rPr>
              <a:t>3. Structural Bias</a:t>
            </a:r>
            <a:r>
              <a:rPr lang="en-US" sz="1600" dirty="0">
                <a:latin typeface="Calibri" panose="020F0502020204030204" pitchFamily="34" charset="0"/>
                <a:cs typeface="Calibri" panose="020F0502020204030204" pitchFamily="34" charset="0"/>
              </a:rPr>
              <a:t>: A history and current reality of institutional bias across all institutions. This combines a system that negatively impacts </a:t>
            </a:r>
            <a:r>
              <a:rPr lang="en-US" sz="1600" dirty="0" smtClean="0">
                <a:latin typeface="Calibri" panose="020F0502020204030204" pitchFamily="34" charset="0"/>
                <a:cs typeface="Calibri" panose="020F0502020204030204" pitchFamily="34" charset="0"/>
              </a:rPr>
              <a:t>people.</a:t>
            </a:r>
            <a:endParaRPr lang="en-US" sz="1600" dirty="0">
              <a:latin typeface="Calibri" panose="020F0502020204030204" pitchFamily="34" charset="0"/>
              <a:cs typeface="Calibri" panose="020F0502020204030204" pitchFamily="34" charset="0"/>
            </a:endParaRPr>
          </a:p>
        </p:txBody>
      </p:sp>
      <p:sp>
        <p:nvSpPr>
          <p:cNvPr id="13318" name="Title 9"/>
          <p:cNvSpPr>
            <a:spLocks noGrp="1"/>
          </p:cNvSpPr>
          <p:nvPr>
            <p:ph type="title"/>
          </p:nvPr>
        </p:nvSpPr>
        <p:spPr>
          <a:xfrm>
            <a:off x="360363" y="307184"/>
            <a:ext cx="8229600" cy="452432"/>
          </a:xfrm>
        </p:spPr>
        <p:txBody>
          <a:bodyPr/>
          <a:lstStyle/>
          <a:p>
            <a:pPr eaLnBrk="1" fontAlgn="auto" hangingPunct="1">
              <a:spcAft>
                <a:spcPts val="0"/>
              </a:spcAft>
              <a:defRPr/>
            </a:pPr>
            <a:r>
              <a:rPr lang="en-US" altLang="en-US" dirty="0" smtClean="0">
                <a:solidFill>
                  <a:schemeClr val="accent1">
                    <a:satMod val="150000"/>
                  </a:schemeClr>
                </a:solidFill>
              </a:rPr>
              <a:t>3 Layers of Bias</a:t>
            </a:r>
          </a:p>
        </p:txBody>
      </p:sp>
    </p:spTree>
    <p:extLst>
      <p:ext uri="{BB962C8B-B14F-4D97-AF65-F5344CB8AC3E}">
        <p14:creationId xmlns:p14="http://schemas.microsoft.com/office/powerpoint/2010/main" val="3790432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790575"/>
            <a:ext cx="80962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Characteristics of implicit bias</a:t>
            </a:r>
            <a:endParaRPr lang="en-US" dirty="0">
              <a:solidFill>
                <a:schemeClr val="accent1">
                  <a:satMod val="150000"/>
                </a:schemeClr>
              </a:solidFill>
            </a:endParaRPr>
          </a:p>
        </p:txBody>
      </p:sp>
      <p:sp>
        <p:nvSpPr>
          <p:cNvPr id="3" name="Content Placeholder 2"/>
          <p:cNvSpPr>
            <a:spLocks noGrp="1"/>
          </p:cNvSpPr>
          <p:nvPr>
            <p:ph idx="1"/>
          </p:nvPr>
        </p:nvSpPr>
        <p:spPr>
          <a:xfrm>
            <a:off x="457200" y="1371600"/>
            <a:ext cx="8229600" cy="4565724"/>
          </a:xfrm>
        </p:spPr>
        <p:txBody>
          <a:bodyPr rtlCol="0">
            <a:normAutofit fontScale="55000" lnSpcReduction="20000"/>
          </a:bodyPr>
          <a:lstStyle/>
          <a:p>
            <a:pPr marL="438912" indent="-320040" eaLnBrk="1" fontAlgn="auto" hangingPunct="1">
              <a:spcBef>
                <a:spcPts val="0"/>
              </a:spcBef>
              <a:spcAft>
                <a:spcPts val="0"/>
              </a:spcAft>
              <a:buFont typeface="Wingdings 2"/>
              <a:buChar char=""/>
              <a:defRPr/>
            </a:pPr>
            <a:r>
              <a:rPr lang="en-US" sz="3800" dirty="0" smtClean="0">
                <a:latin typeface="Calibri" panose="020F0502020204030204" pitchFamily="34" charset="0"/>
                <a:cs typeface="Calibri" panose="020F0502020204030204" pitchFamily="34" charset="0"/>
              </a:rPr>
              <a:t>Implicit biases are </a:t>
            </a:r>
            <a:r>
              <a:rPr lang="en-US" sz="3800" b="1" dirty="0" smtClean="0">
                <a:latin typeface="Calibri" panose="020F0502020204030204" pitchFamily="34" charset="0"/>
                <a:cs typeface="Calibri" panose="020F0502020204030204" pitchFamily="34" charset="0"/>
              </a:rPr>
              <a:t>pervasive</a:t>
            </a:r>
            <a:r>
              <a:rPr lang="en-US" sz="3800" dirty="0" smtClean="0">
                <a:latin typeface="Calibri" panose="020F0502020204030204" pitchFamily="34" charset="0"/>
                <a:cs typeface="Calibri" panose="020F0502020204030204" pitchFamily="34" charset="0"/>
              </a:rPr>
              <a:t>.  Everyone possesses them, even people with avowed commitments to impartiality such as judges.</a:t>
            </a:r>
          </a:p>
          <a:p>
            <a:pPr marL="438912" indent="-320040" eaLnBrk="1" fontAlgn="auto" hangingPunct="1">
              <a:spcBef>
                <a:spcPts val="0"/>
              </a:spcBef>
              <a:spcAft>
                <a:spcPts val="0"/>
              </a:spcAft>
              <a:buFont typeface="Wingdings 2"/>
              <a:buChar char=""/>
              <a:defRPr/>
            </a:pPr>
            <a:endParaRPr lang="en-US" sz="3800" dirty="0" smtClean="0">
              <a:latin typeface="Calibri" panose="020F0502020204030204" pitchFamily="34" charset="0"/>
              <a:cs typeface="Calibri" panose="020F0502020204030204" pitchFamily="34" charset="0"/>
            </a:endParaRPr>
          </a:p>
          <a:p>
            <a:pPr marL="438912" indent="-320040" eaLnBrk="1" fontAlgn="auto" hangingPunct="1">
              <a:spcBef>
                <a:spcPts val="0"/>
              </a:spcBef>
              <a:spcAft>
                <a:spcPts val="0"/>
              </a:spcAft>
              <a:buFont typeface="Wingdings 2"/>
              <a:buChar char=""/>
              <a:defRPr/>
            </a:pPr>
            <a:r>
              <a:rPr lang="en-US" sz="3800" dirty="0" smtClean="0">
                <a:latin typeface="Calibri" panose="020F0502020204030204" pitchFamily="34" charset="0"/>
                <a:cs typeface="Calibri" panose="020F0502020204030204" pitchFamily="34" charset="0"/>
              </a:rPr>
              <a:t>Implicit and explicit biases are </a:t>
            </a:r>
            <a:r>
              <a:rPr lang="en-US" sz="3800" b="1" dirty="0" smtClean="0">
                <a:latin typeface="Calibri" panose="020F0502020204030204" pitchFamily="34" charset="0"/>
                <a:cs typeface="Calibri" panose="020F0502020204030204" pitchFamily="34" charset="0"/>
              </a:rPr>
              <a:t>related but distinct mental constructs</a:t>
            </a:r>
            <a:r>
              <a:rPr lang="en-US" sz="3800" dirty="0" smtClean="0">
                <a:latin typeface="Calibri" panose="020F0502020204030204" pitchFamily="34" charset="0"/>
                <a:cs typeface="Calibri" panose="020F0502020204030204" pitchFamily="34" charset="0"/>
              </a:rPr>
              <a:t>.  They are not mutually exclusive and may even reinforce each other.</a:t>
            </a:r>
          </a:p>
          <a:p>
            <a:pPr marL="438912" indent="-320040" eaLnBrk="1" fontAlgn="auto" hangingPunct="1">
              <a:spcBef>
                <a:spcPts val="0"/>
              </a:spcBef>
              <a:spcAft>
                <a:spcPts val="0"/>
              </a:spcAft>
              <a:buFont typeface="Wingdings 2"/>
              <a:buChar char=""/>
              <a:defRPr/>
            </a:pPr>
            <a:endParaRPr lang="en-US" sz="3800" dirty="0" smtClean="0">
              <a:latin typeface="Calibri" panose="020F0502020204030204" pitchFamily="34" charset="0"/>
              <a:cs typeface="Calibri" panose="020F0502020204030204" pitchFamily="34" charset="0"/>
            </a:endParaRPr>
          </a:p>
          <a:p>
            <a:pPr marL="438912" indent="-320040" eaLnBrk="1" fontAlgn="auto" hangingPunct="1">
              <a:spcBef>
                <a:spcPts val="0"/>
              </a:spcBef>
              <a:spcAft>
                <a:spcPts val="0"/>
              </a:spcAft>
              <a:buFont typeface="Wingdings 2"/>
              <a:buChar char=""/>
              <a:defRPr/>
            </a:pPr>
            <a:r>
              <a:rPr lang="en-US" sz="3800" dirty="0" smtClean="0">
                <a:latin typeface="Calibri" panose="020F0502020204030204" pitchFamily="34" charset="0"/>
                <a:cs typeface="Calibri" panose="020F0502020204030204" pitchFamily="34" charset="0"/>
              </a:rPr>
              <a:t>The implicit associations we hold </a:t>
            </a:r>
            <a:r>
              <a:rPr lang="en-US" sz="3800" b="1" dirty="0" smtClean="0">
                <a:latin typeface="Calibri" panose="020F0502020204030204" pitchFamily="34" charset="0"/>
                <a:cs typeface="Calibri" panose="020F0502020204030204" pitchFamily="34" charset="0"/>
              </a:rPr>
              <a:t>do not necessarily align with our declared beliefs</a:t>
            </a:r>
            <a:r>
              <a:rPr lang="en-US" sz="3800" dirty="0" smtClean="0">
                <a:latin typeface="Calibri" panose="020F0502020204030204" pitchFamily="34" charset="0"/>
                <a:cs typeface="Calibri" panose="020F0502020204030204" pitchFamily="34" charset="0"/>
              </a:rPr>
              <a:t> or even reflect stances we would explicitly endorse.</a:t>
            </a:r>
          </a:p>
          <a:p>
            <a:pPr marL="438912" indent="-320040" eaLnBrk="1" fontAlgn="auto" hangingPunct="1">
              <a:spcBef>
                <a:spcPts val="0"/>
              </a:spcBef>
              <a:spcAft>
                <a:spcPts val="0"/>
              </a:spcAft>
              <a:buFont typeface="Wingdings 2"/>
              <a:buChar char=""/>
              <a:defRPr/>
            </a:pPr>
            <a:endParaRPr lang="en-US" sz="3800" dirty="0" smtClean="0">
              <a:latin typeface="Calibri" panose="020F0502020204030204" pitchFamily="34" charset="0"/>
              <a:cs typeface="Calibri" panose="020F0502020204030204" pitchFamily="34" charset="0"/>
            </a:endParaRPr>
          </a:p>
          <a:p>
            <a:pPr marL="438912" indent="-320040" eaLnBrk="1" fontAlgn="auto" hangingPunct="1">
              <a:spcBef>
                <a:spcPts val="0"/>
              </a:spcBef>
              <a:spcAft>
                <a:spcPts val="0"/>
              </a:spcAft>
              <a:buFont typeface="Wingdings 2"/>
              <a:buChar char=""/>
              <a:defRPr/>
            </a:pPr>
            <a:r>
              <a:rPr lang="en-US" sz="3800" dirty="0" smtClean="0">
                <a:latin typeface="Calibri" panose="020F0502020204030204" pitchFamily="34" charset="0"/>
                <a:cs typeface="Calibri" panose="020F0502020204030204" pitchFamily="34" charset="0"/>
              </a:rPr>
              <a:t>We generally tend to hold implicit biases that </a:t>
            </a:r>
            <a:r>
              <a:rPr lang="en-US" sz="3800" b="1" dirty="0" smtClean="0">
                <a:latin typeface="Calibri" panose="020F0502020204030204" pitchFamily="34" charset="0"/>
                <a:cs typeface="Calibri" panose="020F0502020204030204" pitchFamily="34" charset="0"/>
              </a:rPr>
              <a:t>favor</a:t>
            </a:r>
            <a:r>
              <a:rPr lang="en-US" sz="3800" dirty="0" smtClean="0">
                <a:latin typeface="Calibri" panose="020F0502020204030204" pitchFamily="34" charset="0"/>
                <a:cs typeface="Calibri" panose="020F0502020204030204" pitchFamily="34" charset="0"/>
              </a:rPr>
              <a:t> </a:t>
            </a:r>
            <a:r>
              <a:rPr lang="en-US" sz="3800" b="1" dirty="0" smtClean="0">
                <a:latin typeface="Calibri" panose="020F0502020204030204" pitchFamily="34" charset="0"/>
                <a:cs typeface="Calibri" panose="020F0502020204030204" pitchFamily="34" charset="0"/>
              </a:rPr>
              <a:t>our own </a:t>
            </a:r>
            <a:r>
              <a:rPr lang="en-US" sz="3800" b="1" dirty="0" err="1" smtClean="0">
                <a:latin typeface="Calibri" panose="020F0502020204030204" pitchFamily="34" charset="0"/>
                <a:cs typeface="Calibri" panose="020F0502020204030204" pitchFamily="34" charset="0"/>
              </a:rPr>
              <a:t>ingroup</a:t>
            </a:r>
            <a:r>
              <a:rPr lang="en-US" sz="3800" dirty="0" smtClean="0">
                <a:latin typeface="Calibri" panose="020F0502020204030204" pitchFamily="34" charset="0"/>
                <a:cs typeface="Calibri" panose="020F0502020204030204" pitchFamily="34" charset="0"/>
              </a:rPr>
              <a:t>, though research has shown that we can still hold implicit biases against our </a:t>
            </a:r>
            <a:r>
              <a:rPr lang="en-US" sz="3800" dirty="0" err="1" smtClean="0">
                <a:latin typeface="Calibri" panose="020F0502020204030204" pitchFamily="34" charset="0"/>
                <a:cs typeface="Calibri" panose="020F0502020204030204" pitchFamily="34" charset="0"/>
              </a:rPr>
              <a:t>ingroup</a:t>
            </a:r>
            <a:r>
              <a:rPr lang="en-US" sz="3800" dirty="0" smtClean="0">
                <a:latin typeface="Calibri" panose="020F0502020204030204" pitchFamily="34" charset="0"/>
                <a:cs typeface="Calibri" panose="020F0502020204030204" pitchFamily="34" charset="0"/>
              </a:rPr>
              <a:t>.</a:t>
            </a:r>
          </a:p>
          <a:p>
            <a:pPr marL="438912" indent="-320040" eaLnBrk="1" fontAlgn="auto" hangingPunct="1">
              <a:spcBef>
                <a:spcPts val="0"/>
              </a:spcBef>
              <a:spcAft>
                <a:spcPts val="0"/>
              </a:spcAft>
              <a:buFont typeface="Wingdings 2"/>
              <a:buChar char=""/>
              <a:defRPr/>
            </a:pPr>
            <a:endParaRPr lang="en-US" sz="3800" dirty="0" smtClean="0">
              <a:latin typeface="Calibri" panose="020F0502020204030204" pitchFamily="34" charset="0"/>
              <a:cs typeface="Calibri" panose="020F0502020204030204" pitchFamily="34" charset="0"/>
            </a:endParaRPr>
          </a:p>
          <a:p>
            <a:pPr marL="438912" indent="-320040" eaLnBrk="1" fontAlgn="auto" hangingPunct="1">
              <a:spcBef>
                <a:spcPts val="0"/>
              </a:spcBef>
              <a:spcAft>
                <a:spcPts val="0"/>
              </a:spcAft>
              <a:buFont typeface="Wingdings 2"/>
              <a:buChar char=""/>
              <a:defRPr/>
            </a:pPr>
            <a:r>
              <a:rPr lang="en-US" sz="3800" dirty="0" smtClean="0">
                <a:latin typeface="Calibri" panose="020F0502020204030204" pitchFamily="34" charset="0"/>
                <a:cs typeface="Calibri" panose="020F0502020204030204" pitchFamily="34" charset="0"/>
              </a:rPr>
              <a:t>Implicit biases are </a:t>
            </a:r>
            <a:r>
              <a:rPr lang="en-US" sz="3800" b="1" dirty="0" smtClean="0">
                <a:latin typeface="Calibri" panose="020F0502020204030204" pitchFamily="34" charset="0"/>
                <a:cs typeface="Calibri" panose="020F0502020204030204" pitchFamily="34" charset="0"/>
              </a:rPr>
              <a:t>malleable</a:t>
            </a:r>
            <a:r>
              <a:rPr lang="en-US" sz="3800" dirty="0" smtClean="0">
                <a:latin typeface="Calibri" panose="020F0502020204030204" pitchFamily="34" charset="0"/>
                <a:cs typeface="Calibri" panose="020F0502020204030204" pitchFamily="34" charset="0"/>
              </a:rPr>
              <a:t>.  Our brains are incredibly complex, and the implicit associations that we have formed can be gradually unlearned through a variety of </a:t>
            </a:r>
            <a:r>
              <a:rPr lang="en-US" sz="3800" dirty="0" err="1" smtClean="0">
                <a:latin typeface="Calibri" panose="020F0502020204030204" pitchFamily="34" charset="0"/>
                <a:cs typeface="Calibri" panose="020F0502020204030204" pitchFamily="34" charset="0"/>
              </a:rPr>
              <a:t>debiasing</a:t>
            </a:r>
            <a:r>
              <a:rPr lang="en-US" sz="3800" dirty="0" smtClean="0">
                <a:latin typeface="Calibri" panose="020F0502020204030204" pitchFamily="34" charset="0"/>
                <a:cs typeface="Calibri" panose="020F0502020204030204" pitchFamily="34" charset="0"/>
              </a:rPr>
              <a:t> techniques.</a:t>
            </a:r>
          </a:p>
          <a:p>
            <a:pPr marL="438912" indent="-320040" eaLnBrk="1" fontAlgn="auto" hangingPunct="1">
              <a:spcBef>
                <a:spcPts val="0"/>
              </a:spcBef>
              <a:spcAft>
                <a:spcPts val="0"/>
              </a:spcAft>
              <a:buFont typeface="Wingdings 2"/>
              <a:buChar char=""/>
              <a:defRPr/>
            </a:pPr>
            <a:endParaRPr lang="en-US" dirty="0">
              <a:latin typeface="Calibri" panose="020F0502020204030204" pitchFamily="34" charset="0"/>
              <a:cs typeface="Calibri" panose="020F0502020204030204" pitchFamily="34" charset="0"/>
            </a:endParaRPr>
          </a:p>
        </p:txBody>
      </p:sp>
      <p:sp>
        <p:nvSpPr>
          <p:cNvPr id="36868" name="TextBox 3"/>
          <p:cNvSpPr txBox="1">
            <a:spLocks noChangeArrowheads="1"/>
          </p:cNvSpPr>
          <p:nvPr/>
        </p:nvSpPr>
        <p:spPr bwMode="auto">
          <a:xfrm>
            <a:off x="279400" y="5867400"/>
            <a:ext cx="523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i="1" dirty="0"/>
              <a:t>Source: </a:t>
            </a:r>
            <a:r>
              <a:rPr lang="en-US" altLang="en-US" sz="1600" i="1" dirty="0" err="1"/>
              <a:t>Kirwan</a:t>
            </a:r>
            <a:r>
              <a:rPr lang="en-US" altLang="en-US" sz="1600" i="1" dirty="0"/>
              <a:t> Institute for the Study of Race and Ethnicity </a:t>
            </a:r>
          </a:p>
        </p:txBody>
      </p:sp>
    </p:spTree>
    <p:extLst>
      <p:ext uri="{BB962C8B-B14F-4D97-AF65-F5344CB8AC3E}">
        <p14:creationId xmlns:p14="http://schemas.microsoft.com/office/powerpoint/2010/main" val="121641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41874" y="1128293"/>
            <a:ext cx="7705726" cy="5152432"/>
            <a:chOff x="609600" y="1171835"/>
            <a:chExt cx="7705726" cy="5152432"/>
          </a:xfrm>
        </p:grpSpPr>
        <p:pic>
          <p:nvPicPr>
            <p:cNvPr id="8" name="Picture 7"/>
            <p:cNvPicPr/>
            <p:nvPr/>
          </p:nvPicPr>
          <p:blipFill>
            <a:blip r:embed="rId3"/>
            <a:stretch>
              <a:fillRect/>
            </a:stretch>
          </p:blipFill>
          <p:spPr>
            <a:xfrm>
              <a:off x="609600" y="1171835"/>
              <a:ext cx="4305300" cy="294564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10687"/>
              <a:ext cx="3057526" cy="44135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74" y="4191000"/>
            <a:ext cx="4173026" cy="98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226" y="274826"/>
            <a:ext cx="2543174" cy="154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Identifying and Addressing Implicit Bias </a:t>
            </a:r>
            <a:endParaRPr lang="en-US" sz="2800" dirty="0"/>
          </a:p>
        </p:txBody>
      </p:sp>
      <p:sp>
        <p:nvSpPr>
          <p:cNvPr id="3" name="Content Placeholder 2"/>
          <p:cNvSpPr>
            <a:spLocks noGrp="1"/>
          </p:cNvSpPr>
          <p:nvPr>
            <p:ph idx="1"/>
          </p:nvPr>
        </p:nvSpPr>
        <p:spPr>
          <a:xfrm>
            <a:off x="381000" y="1066800"/>
            <a:ext cx="8451849" cy="4752975"/>
          </a:xfrm>
        </p:spPr>
        <p:txBody>
          <a:bodyPr>
            <a:normAutofit lnSpcReduction="10000"/>
          </a:bodyPr>
          <a:lstStyle/>
          <a:p>
            <a:pPr>
              <a:lnSpc>
                <a:spcPct val="210000"/>
              </a:lnSpc>
            </a:pPr>
            <a:r>
              <a:rPr lang="en-US" dirty="0" smtClean="0"/>
              <a:t>Recognize that we all have it – no one is immune.</a:t>
            </a:r>
          </a:p>
          <a:p>
            <a:pPr>
              <a:lnSpc>
                <a:spcPct val="210000"/>
              </a:lnSpc>
            </a:pPr>
            <a:r>
              <a:rPr lang="en-US" dirty="0" smtClean="0"/>
              <a:t>Make the implicit explicit – take the IAT.</a:t>
            </a:r>
          </a:p>
          <a:p>
            <a:pPr>
              <a:lnSpc>
                <a:spcPct val="210000"/>
              </a:lnSpc>
            </a:pPr>
            <a:r>
              <a:rPr lang="en-US" dirty="0" smtClean="0"/>
              <a:t>Participate in implicit bias trainings and diversity seminars.</a:t>
            </a:r>
          </a:p>
          <a:p>
            <a:pPr>
              <a:lnSpc>
                <a:spcPct val="210000"/>
              </a:lnSpc>
            </a:pPr>
            <a:r>
              <a:rPr lang="en-US" dirty="0" smtClean="0"/>
              <a:t>Evaluate current media sources and consumption.</a:t>
            </a:r>
          </a:p>
          <a:p>
            <a:pPr>
              <a:lnSpc>
                <a:spcPct val="210000"/>
              </a:lnSpc>
            </a:pPr>
            <a:r>
              <a:rPr lang="en-US" dirty="0" smtClean="0"/>
              <a:t>Get feedback back from a trusted colleague. </a:t>
            </a:r>
          </a:p>
          <a:p>
            <a:pPr>
              <a:lnSpc>
                <a:spcPct val="210000"/>
              </a:lnSpc>
            </a:pPr>
            <a:r>
              <a:rPr lang="en-US" dirty="0" smtClean="0"/>
              <a:t>Improve conditions for decision making – thinking slow.</a:t>
            </a:r>
          </a:p>
          <a:p>
            <a:pPr>
              <a:lnSpc>
                <a:spcPct val="210000"/>
              </a:lnSpc>
            </a:pPr>
            <a:r>
              <a:rPr lang="en-US" dirty="0" smtClean="0"/>
              <a:t>Intergroup contact. </a:t>
            </a:r>
            <a:endParaRPr lang="en-US" dirty="0"/>
          </a:p>
        </p:txBody>
      </p:sp>
    </p:spTree>
    <p:extLst>
      <p:ext uri="{BB962C8B-B14F-4D97-AF65-F5344CB8AC3E}">
        <p14:creationId xmlns:p14="http://schemas.microsoft.com/office/powerpoint/2010/main" val="31717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10318" y="1828800"/>
            <a:ext cx="8271681" cy="1882775"/>
          </a:xfrm>
        </p:spPr>
        <p:txBody>
          <a:bodyPr>
            <a:noAutofit/>
          </a:bodyPr>
          <a:lstStyle/>
          <a:p>
            <a:pPr eaLnBrk="1" fontAlgn="auto" hangingPunct="1">
              <a:spcAft>
                <a:spcPts val="0"/>
              </a:spcAft>
              <a:defRPr/>
            </a:pPr>
            <a:r>
              <a:rPr lang="en-US" sz="4800" b="1" dirty="0" smtClean="0">
                <a:solidFill>
                  <a:schemeClr val="accent1">
                    <a:satMod val="150000"/>
                  </a:schemeClr>
                </a:solidFill>
              </a:rPr>
              <a:t>What does this mean for your work?</a:t>
            </a:r>
            <a:endParaRPr lang="en-US" sz="4800" b="1" dirty="0">
              <a:solidFill>
                <a:schemeClr val="accent1">
                  <a:satMod val="150000"/>
                </a:schemeClr>
              </a:solidFill>
            </a:endParaRPr>
          </a:p>
        </p:txBody>
      </p:sp>
    </p:spTree>
    <p:extLst>
      <p:ext uri="{BB962C8B-B14F-4D97-AF65-F5344CB8AC3E}">
        <p14:creationId xmlns:p14="http://schemas.microsoft.com/office/powerpoint/2010/main" val="48286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Equity within organizations</a:t>
            </a:r>
            <a:endParaRPr lang="en-US" dirty="0">
              <a:solidFill>
                <a:schemeClr val="accent1">
                  <a:satMod val="150000"/>
                </a:schemeClr>
              </a:solidFill>
            </a:endParaRPr>
          </a:p>
        </p:txBody>
      </p:sp>
      <p:sp>
        <p:nvSpPr>
          <p:cNvPr id="4" name="Content Placeholder 5"/>
          <p:cNvSpPr>
            <a:spLocks noGrp="1"/>
          </p:cNvSpPr>
          <p:nvPr>
            <p:ph idx="1"/>
          </p:nvPr>
        </p:nvSpPr>
        <p:spPr/>
        <p:txBody>
          <a:bodyPr rtlCol="0">
            <a:normAutofit/>
          </a:bodyPr>
          <a:lstStyle/>
          <a:p>
            <a:pPr marL="438912" indent="-320040" eaLnBrk="1" fontAlgn="auto" hangingPunct="1">
              <a:spcBef>
                <a:spcPts val="2400"/>
              </a:spcBef>
              <a:spcAft>
                <a:spcPts val="0"/>
              </a:spcAft>
              <a:buFont typeface="Wingdings 2"/>
              <a:buChar char=""/>
              <a:defRPr/>
            </a:pPr>
            <a:r>
              <a:rPr lang="en-US" altLang="en-US" sz="2400" dirty="0" smtClean="0"/>
              <a:t>Build </a:t>
            </a:r>
            <a:r>
              <a:rPr lang="en-US" altLang="en-US" sz="2400" b="1" dirty="0" smtClean="0"/>
              <a:t>organizational capacity </a:t>
            </a:r>
            <a:r>
              <a:rPr lang="en-US" altLang="en-US" sz="2400" dirty="0" smtClean="0"/>
              <a:t>to address racial equity</a:t>
            </a:r>
          </a:p>
          <a:p>
            <a:pPr marL="438912" indent="-320040" eaLnBrk="1" fontAlgn="auto" hangingPunct="1">
              <a:spcBef>
                <a:spcPts val="2400"/>
              </a:spcBef>
              <a:spcAft>
                <a:spcPts val="0"/>
              </a:spcAft>
              <a:buFont typeface="Wingdings 2"/>
              <a:buChar char=""/>
              <a:defRPr/>
            </a:pPr>
            <a:r>
              <a:rPr lang="en-US" altLang="en-US" sz="2400" dirty="0" smtClean="0"/>
              <a:t>Create a </a:t>
            </a:r>
            <a:r>
              <a:rPr lang="en-US" altLang="en-US" sz="2400" b="1" dirty="0" smtClean="0"/>
              <a:t>common understanding </a:t>
            </a:r>
            <a:r>
              <a:rPr lang="en-US" altLang="en-US" sz="2400" dirty="0" smtClean="0"/>
              <a:t>of the root causes of racial and ethnic disparities and their possible solutions with a focus on justice and equity</a:t>
            </a:r>
          </a:p>
          <a:p>
            <a:pPr marL="438912" indent="-320040" eaLnBrk="1" fontAlgn="auto" hangingPunct="1">
              <a:spcBef>
                <a:spcPts val="2400"/>
              </a:spcBef>
              <a:spcAft>
                <a:spcPts val="0"/>
              </a:spcAft>
              <a:buFont typeface="Wingdings 2"/>
              <a:buChar char=""/>
              <a:defRPr/>
            </a:pPr>
            <a:r>
              <a:rPr lang="en-US" altLang="en-US" sz="2400" dirty="0" smtClean="0"/>
              <a:t>Raise the visibility of </a:t>
            </a:r>
            <a:r>
              <a:rPr lang="en-US" altLang="en-US" sz="2400" b="1" dirty="0" smtClean="0"/>
              <a:t>current racial equity efforts</a:t>
            </a:r>
          </a:p>
          <a:p>
            <a:pPr marL="438912" indent="-320040" eaLnBrk="1" fontAlgn="auto" hangingPunct="1">
              <a:spcBef>
                <a:spcPts val="2400"/>
              </a:spcBef>
              <a:spcAft>
                <a:spcPts val="0"/>
              </a:spcAft>
              <a:buFont typeface="Wingdings 2"/>
              <a:buChar char=""/>
              <a:defRPr/>
            </a:pPr>
            <a:r>
              <a:rPr lang="en-US" altLang="en-US" sz="2400" dirty="0" smtClean="0"/>
              <a:t>Explore and advance </a:t>
            </a:r>
            <a:r>
              <a:rPr lang="en-US" altLang="en-US" sz="2400" b="1" dirty="0" smtClean="0"/>
              <a:t>policy solutions </a:t>
            </a:r>
            <a:r>
              <a:rPr lang="en-US" altLang="en-US" sz="2400" dirty="0" smtClean="0"/>
              <a:t>to achieve equitable outcomes.</a:t>
            </a:r>
          </a:p>
          <a:p>
            <a:pPr marL="438912" indent="-320040" eaLnBrk="1" fontAlgn="auto" hangingPunct="1">
              <a:spcBef>
                <a:spcPts val="2400"/>
              </a:spcBef>
              <a:spcAft>
                <a:spcPts val="0"/>
              </a:spcAft>
              <a:buFont typeface="Wingdings 2"/>
              <a:buChar char=""/>
              <a:defRPr/>
            </a:pPr>
            <a:r>
              <a:rPr lang="en-US" altLang="en-US" sz="2400" dirty="0" smtClean="0"/>
              <a:t>Identify, dismantle and prevent institutional and </a:t>
            </a:r>
            <a:r>
              <a:rPr lang="en-US" altLang="en-US" sz="2400" b="1" dirty="0" smtClean="0"/>
              <a:t>structural racism</a:t>
            </a:r>
            <a:r>
              <a:rPr lang="en-US" altLang="en-US" sz="2400" dirty="0" smtClean="0"/>
              <a:t> in agencies and systems</a:t>
            </a:r>
          </a:p>
          <a:p>
            <a:pPr marL="438912" indent="-320040" eaLnBrk="1" fontAlgn="auto" hangingPunct="1">
              <a:spcBef>
                <a:spcPts val="2400"/>
              </a:spcBef>
              <a:spcAft>
                <a:spcPts val="0"/>
              </a:spcAft>
              <a:buFont typeface="Wingdings 2"/>
              <a:buChar char=""/>
              <a:defRPr/>
            </a:pPr>
            <a:endParaRPr lang="en-US" altLang="en-US" sz="2400" dirty="0" smtClean="0"/>
          </a:p>
        </p:txBody>
      </p:sp>
    </p:spTree>
    <p:extLst>
      <p:ext uri="{BB962C8B-B14F-4D97-AF65-F5344CB8AC3E}">
        <p14:creationId xmlns:p14="http://schemas.microsoft.com/office/powerpoint/2010/main" val="315243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7350" y="186179"/>
            <a:ext cx="8229600" cy="480131"/>
          </a:xfrm>
        </p:spPr>
        <p:txBody>
          <a:bodyPr/>
          <a:lstStyle/>
          <a:p>
            <a:pPr eaLnBrk="1" hangingPunct="1">
              <a:defRPr/>
            </a:pPr>
            <a:r>
              <a:rPr lang="en-US" sz="2800" b="1" dirty="0" smtClean="0">
                <a:ea typeface="ＭＳ Ｐゴシック" pitchFamily="34" charset="-128"/>
              </a:rPr>
              <a:t>Common Themes &amp; Emerging Best Practices</a:t>
            </a:r>
          </a:p>
        </p:txBody>
      </p:sp>
      <p:graphicFrame>
        <p:nvGraphicFramePr>
          <p:cNvPr id="2" name="Diagram 1"/>
          <p:cNvGraphicFramePr/>
          <p:nvPr>
            <p:extLst>
              <p:ext uri="{D42A27DB-BD31-4B8C-83A1-F6EECF244321}">
                <p14:modId xmlns:p14="http://schemas.microsoft.com/office/powerpoint/2010/main" val="550485108"/>
              </p:ext>
            </p:extLst>
          </p:nvPr>
        </p:nvGraphicFramePr>
        <p:xfrm>
          <a:off x="228600" y="914400"/>
          <a:ext cx="8382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7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5F2981B-F9D3-4DA3-B4A6-4E8D3C012A8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6A803368-414C-491E-A27B-08E42173EE7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1920786-91E0-49D8-A15B-6DF147828E7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79A9E56F-883D-46E4-9A79-7DCF2A95EC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30074A24-98E3-4EED-9265-482297C81E4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17B7DCC4-A954-433B-B455-98DB0150D39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DF1DE562-CBD5-4B86-92F8-559AD3E86A4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If you have come to help me you are wasting your time. But if you have come because your liberation is bound up with mine, then let us work together.&quot;.......Ama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079" y="191386"/>
            <a:ext cx="3882210" cy="599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9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88"/>
            <a:ext cx="5164138"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descr="E&amp;Ele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2030413"/>
            <a:ext cx="2579687" cy="317817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4572000" y="1143000"/>
            <a:ext cx="1219200" cy="4572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724400" y="5562600"/>
            <a:ext cx="1066800" cy="381000"/>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423" name="TextBox 14"/>
          <p:cNvSpPr txBox="1">
            <a:spLocks noChangeArrowheads="1"/>
          </p:cNvSpPr>
          <p:nvPr/>
        </p:nvSpPr>
        <p:spPr bwMode="auto">
          <a:xfrm>
            <a:off x="5819775" y="922338"/>
            <a:ext cx="335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b="1" i="1">
                <a:latin typeface="Arial" charset="0"/>
              </a:rPr>
              <a:t>Equity: Addressing root causes</a:t>
            </a:r>
          </a:p>
        </p:txBody>
      </p:sp>
      <p:sp>
        <p:nvSpPr>
          <p:cNvPr id="60424" name="TextBox 17"/>
          <p:cNvSpPr txBox="1">
            <a:spLocks noChangeArrowheads="1"/>
          </p:cNvSpPr>
          <p:nvPr/>
        </p:nvSpPr>
        <p:spPr bwMode="auto">
          <a:xfrm>
            <a:off x="5791200" y="5791200"/>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b="1" i="1">
                <a:latin typeface="Arial" charset="0"/>
              </a:rPr>
              <a:t>Status quo: Addressing disparate outcomes</a:t>
            </a:r>
          </a:p>
        </p:txBody>
      </p:sp>
    </p:spTree>
    <p:extLst>
      <p:ext uri="{BB962C8B-B14F-4D97-AF65-F5344CB8AC3E}">
        <p14:creationId xmlns:p14="http://schemas.microsoft.com/office/powerpoint/2010/main" val="2335392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447" y="120323"/>
            <a:ext cx="8229600" cy="535531"/>
          </a:xfrm>
        </p:spPr>
        <p:txBody>
          <a:bodyPr/>
          <a:lstStyle/>
          <a:p>
            <a:pPr eaLnBrk="1" fontAlgn="auto" hangingPunct="1">
              <a:spcAft>
                <a:spcPts val="0"/>
              </a:spcAft>
              <a:defRPr/>
            </a:pPr>
            <a:r>
              <a:rPr lang="en-US" sz="3200" b="1" dirty="0" smtClean="0">
                <a:solidFill>
                  <a:schemeClr val="accent1">
                    <a:satMod val="150000"/>
                  </a:schemeClr>
                </a:solidFill>
              </a:rPr>
              <a:t>What can we do day-to-day?</a:t>
            </a:r>
            <a:endParaRPr lang="en-US" sz="3200" b="1" dirty="0">
              <a:solidFill>
                <a:schemeClr val="accent1">
                  <a:satMod val="150000"/>
                </a:schemeClr>
              </a:solidFill>
            </a:endParaRPr>
          </a:p>
        </p:txBody>
      </p:sp>
      <p:sp>
        <p:nvSpPr>
          <p:cNvPr id="56323" name="Content Placeholder 5"/>
          <p:cNvSpPr>
            <a:spLocks noGrp="1"/>
          </p:cNvSpPr>
          <p:nvPr>
            <p:ph sz="half" idx="1"/>
          </p:nvPr>
        </p:nvSpPr>
        <p:spPr>
          <a:xfrm>
            <a:off x="221511" y="1066800"/>
            <a:ext cx="4655289" cy="4796281"/>
          </a:xfrm>
        </p:spPr>
        <p:txBody>
          <a:bodyPr/>
          <a:lstStyle/>
          <a:p>
            <a:pPr eaLnBrk="1" hangingPunct="1">
              <a:lnSpc>
                <a:spcPct val="150000"/>
              </a:lnSpc>
              <a:spcBef>
                <a:spcPts val="600"/>
              </a:spcBef>
            </a:pPr>
            <a:r>
              <a:rPr lang="en-US" altLang="en-US" sz="2000" dirty="0" smtClean="0"/>
              <a:t>Check biases and beliefs – implicit bias assessment</a:t>
            </a:r>
          </a:p>
          <a:p>
            <a:pPr eaLnBrk="1" hangingPunct="1">
              <a:lnSpc>
                <a:spcPct val="150000"/>
              </a:lnSpc>
              <a:spcBef>
                <a:spcPts val="600"/>
              </a:spcBef>
            </a:pPr>
            <a:r>
              <a:rPr lang="en-US" altLang="en-US" sz="2000" dirty="0" smtClean="0"/>
              <a:t>Ask questions</a:t>
            </a:r>
          </a:p>
          <a:p>
            <a:pPr eaLnBrk="1" hangingPunct="1">
              <a:lnSpc>
                <a:spcPct val="150000"/>
              </a:lnSpc>
              <a:spcBef>
                <a:spcPts val="600"/>
              </a:spcBef>
            </a:pPr>
            <a:r>
              <a:rPr lang="en-US" altLang="en-US" sz="2000" dirty="0" smtClean="0"/>
              <a:t>Commitment</a:t>
            </a:r>
          </a:p>
          <a:p>
            <a:pPr eaLnBrk="1" hangingPunct="1">
              <a:lnSpc>
                <a:spcPct val="150000"/>
              </a:lnSpc>
              <a:spcBef>
                <a:spcPts val="600"/>
              </a:spcBef>
            </a:pPr>
            <a:r>
              <a:rPr lang="en-US" altLang="en-US" sz="2000" dirty="0" smtClean="0"/>
              <a:t>Transformation</a:t>
            </a:r>
          </a:p>
          <a:p>
            <a:pPr eaLnBrk="1" hangingPunct="1">
              <a:lnSpc>
                <a:spcPct val="150000"/>
              </a:lnSpc>
              <a:spcBef>
                <a:spcPts val="600"/>
              </a:spcBef>
            </a:pPr>
            <a:r>
              <a:rPr lang="en-US" altLang="en-US" sz="2000" dirty="0" smtClean="0"/>
              <a:t>Continuous learning</a:t>
            </a:r>
          </a:p>
          <a:p>
            <a:pPr eaLnBrk="1" hangingPunct="1">
              <a:lnSpc>
                <a:spcPct val="150000"/>
              </a:lnSpc>
              <a:spcBef>
                <a:spcPts val="600"/>
              </a:spcBef>
            </a:pPr>
            <a:r>
              <a:rPr lang="en-US" altLang="en-US" sz="2000" dirty="0" smtClean="0"/>
              <a:t>Self-care</a:t>
            </a:r>
          </a:p>
          <a:p>
            <a:pPr eaLnBrk="1" hangingPunct="1">
              <a:lnSpc>
                <a:spcPct val="150000"/>
              </a:lnSpc>
              <a:spcBef>
                <a:spcPts val="600"/>
              </a:spcBef>
            </a:pPr>
            <a:r>
              <a:rPr lang="en-US" altLang="en-US" sz="2000" dirty="0" smtClean="0"/>
              <a:t>Actively work towards dismantling systems and structures of inequity in your home, work, and community</a:t>
            </a:r>
          </a:p>
          <a:p>
            <a:pPr eaLnBrk="1" hangingPunct="1">
              <a:lnSpc>
                <a:spcPct val="150000"/>
              </a:lnSpc>
              <a:spcBef>
                <a:spcPts val="600"/>
              </a:spcBef>
            </a:pPr>
            <a:endParaRPr lang="en-US" altLang="en-US" sz="2000" dirty="0" smtClean="0"/>
          </a:p>
        </p:txBody>
      </p:sp>
      <p:pic>
        <p:nvPicPr>
          <p:cNvPr id="56324" name="Picture 5" descr="&quot;All of our humanity is dependent upon recognizing the humanity in others.&quot; - Achbishop Desmond Tu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63" y="1536405"/>
            <a:ext cx="38671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66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Starting Points: </a:t>
            </a:r>
            <a:br>
              <a:rPr lang="en-US" dirty="0" smtClean="0">
                <a:solidFill>
                  <a:schemeClr val="accent1">
                    <a:satMod val="150000"/>
                  </a:schemeClr>
                </a:solidFill>
              </a:rPr>
            </a:br>
            <a:r>
              <a:rPr lang="en-US" dirty="0" smtClean="0">
                <a:solidFill>
                  <a:schemeClr val="accent1">
                    <a:satMod val="150000"/>
                  </a:schemeClr>
                </a:solidFill>
              </a:rPr>
              <a:t>Resources for  Diversity, Equity and Inclusion Work</a:t>
            </a:r>
            <a:endParaRPr lang="en-US" dirty="0">
              <a:solidFill>
                <a:schemeClr val="accent1">
                  <a:satMod val="150000"/>
                </a:schemeClr>
              </a:solidFill>
            </a:endParaRPr>
          </a:p>
        </p:txBody>
      </p:sp>
      <p:sp>
        <p:nvSpPr>
          <p:cNvPr id="47107" name="Content Placeholder 5"/>
          <p:cNvSpPr>
            <a:spLocks noGrp="1"/>
          </p:cNvSpPr>
          <p:nvPr>
            <p:ph idx="1"/>
          </p:nvPr>
        </p:nvSpPr>
        <p:spPr>
          <a:xfrm>
            <a:off x="381000" y="1066800"/>
            <a:ext cx="8247063" cy="4752975"/>
          </a:xfrm>
        </p:spPr>
        <p:txBody>
          <a:bodyPr rtlCol="0">
            <a:normAutofit fontScale="92500" lnSpcReduction="20000"/>
          </a:bodyPr>
          <a:lstStyle/>
          <a:p>
            <a:pPr marL="438912" indent="-320040" eaLnBrk="1" fontAlgn="auto" hangingPunct="1">
              <a:spcBef>
                <a:spcPts val="0"/>
              </a:spcBef>
              <a:spcAft>
                <a:spcPts val="0"/>
              </a:spcAft>
              <a:buFont typeface="Wingdings 2"/>
              <a:buChar char=""/>
              <a:defRPr/>
            </a:pPr>
            <a:endParaRPr lang="en-US" altLang="en-US" sz="2400" dirty="0" smtClean="0"/>
          </a:p>
          <a:p>
            <a:pPr marL="438912" indent="-320040" eaLnBrk="1" fontAlgn="auto" hangingPunct="1">
              <a:spcBef>
                <a:spcPts val="0"/>
              </a:spcBef>
              <a:spcAft>
                <a:spcPts val="0"/>
              </a:spcAft>
              <a:buFont typeface="Wingdings 2"/>
              <a:buChar char=""/>
              <a:defRPr/>
            </a:pPr>
            <a:r>
              <a:rPr lang="en-US" altLang="en-US" sz="2400" dirty="0" smtClean="0"/>
              <a:t>Implicit Bias Assessment, Harvard University - </a:t>
            </a:r>
            <a:r>
              <a:rPr lang="en-US" altLang="en-US" sz="2400" dirty="0" smtClean="0">
                <a:hlinkClick r:id="rId3"/>
              </a:rPr>
              <a:t>https://implicit.harvard.edu/implicit/</a:t>
            </a:r>
            <a:endParaRPr lang="en-US" altLang="en-US" sz="2400" dirty="0" smtClean="0"/>
          </a:p>
          <a:p>
            <a:pPr marL="118872" indent="0" eaLnBrk="1" fontAlgn="auto" hangingPunct="1">
              <a:spcBef>
                <a:spcPts val="0"/>
              </a:spcBef>
              <a:spcAft>
                <a:spcPts val="0"/>
              </a:spcAft>
              <a:buNone/>
              <a:defRPr/>
            </a:pPr>
            <a:endParaRPr lang="en-US" altLang="en-US" sz="2400" dirty="0" smtClean="0"/>
          </a:p>
          <a:p>
            <a:pPr marL="438912" indent="-320040" eaLnBrk="1" fontAlgn="auto" hangingPunct="1">
              <a:spcBef>
                <a:spcPts val="0"/>
              </a:spcBef>
              <a:spcAft>
                <a:spcPts val="0"/>
              </a:spcAft>
              <a:buFont typeface="Wingdings 2"/>
              <a:buChar char=""/>
              <a:defRPr/>
            </a:pPr>
            <a:r>
              <a:rPr lang="en-US" sz="2400" dirty="0"/>
              <a:t>Cracking the Codes: Unconscious Bias - </a:t>
            </a:r>
            <a:r>
              <a:rPr lang="en-US" sz="2400" dirty="0">
                <a:hlinkClick r:id="rId4"/>
              </a:rPr>
              <a:t>https://</a:t>
            </a:r>
            <a:r>
              <a:rPr lang="en-US" sz="2400" dirty="0" smtClean="0">
                <a:hlinkClick r:id="rId4"/>
              </a:rPr>
              <a:t>www.youtube.com/watch?v=F05HaArLV44</a:t>
            </a:r>
            <a:endParaRPr lang="en-US" sz="2400" dirty="0" smtClean="0"/>
          </a:p>
          <a:p>
            <a:pPr marL="438912" indent="-320040" eaLnBrk="1" fontAlgn="auto" hangingPunct="1">
              <a:spcBef>
                <a:spcPts val="0"/>
              </a:spcBef>
              <a:spcAft>
                <a:spcPts val="0"/>
              </a:spcAft>
              <a:buFont typeface="Wingdings 2"/>
              <a:buChar char=""/>
              <a:defRPr/>
            </a:pPr>
            <a:endParaRPr lang="en-US" sz="2400" dirty="0" smtClean="0"/>
          </a:p>
          <a:p>
            <a:pPr marL="438912" indent="-320040" eaLnBrk="1" fontAlgn="auto" hangingPunct="1">
              <a:spcBef>
                <a:spcPts val="0"/>
              </a:spcBef>
              <a:spcAft>
                <a:spcPts val="0"/>
              </a:spcAft>
              <a:buFont typeface="Wingdings 2"/>
              <a:buChar char=""/>
              <a:defRPr/>
            </a:pPr>
            <a:r>
              <a:rPr lang="en-US" sz="2400" dirty="0" smtClean="0"/>
              <a:t>How </a:t>
            </a:r>
            <a:r>
              <a:rPr lang="en-US" sz="2400" dirty="0"/>
              <a:t>to be an ally- </a:t>
            </a:r>
            <a:r>
              <a:rPr lang="en-US" sz="2400" dirty="0">
                <a:hlinkClick r:id="rId5"/>
              </a:rPr>
              <a:t>http://everydayfeminism.com/2013/11/thingsallies-need-to-know</a:t>
            </a:r>
            <a:r>
              <a:rPr lang="en-US" sz="2400" dirty="0" smtClean="0">
                <a:hlinkClick r:id="rId5"/>
              </a:rPr>
              <a:t>/</a:t>
            </a:r>
            <a:endParaRPr lang="en-US" sz="2400" dirty="0" smtClean="0"/>
          </a:p>
          <a:p>
            <a:pPr marL="438912" indent="-320040" eaLnBrk="1" fontAlgn="auto" hangingPunct="1">
              <a:spcBef>
                <a:spcPts val="0"/>
              </a:spcBef>
              <a:spcAft>
                <a:spcPts val="0"/>
              </a:spcAft>
              <a:buFont typeface="Wingdings 2"/>
              <a:buChar char=""/>
              <a:defRPr/>
            </a:pPr>
            <a:endParaRPr lang="en-US" sz="2400" dirty="0"/>
          </a:p>
          <a:p>
            <a:pPr marL="438912" indent="-320040" eaLnBrk="1" fontAlgn="auto" hangingPunct="1">
              <a:spcBef>
                <a:spcPts val="0"/>
              </a:spcBef>
              <a:spcAft>
                <a:spcPts val="0"/>
              </a:spcAft>
              <a:buFont typeface="Wingdings 2"/>
              <a:buChar char=""/>
              <a:defRPr/>
            </a:pPr>
            <a:r>
              <a:rPr lang="en-US" sz="2400" dirty="0" smtClean="0"/>
              <a:t>The </a:t>
            </a:r>
            <a:r>
              <a:rPr lang="en-US" sz="2400" dirty="0"/>
              <a:t>case for reparations, Ta-</a:t>
            </a:r>
            <a:r>
              <a:rPr lang="en-US" sz="2400" dirty="0" err="1"/>
              <a:t>Nehisi</a:t>
            </a:r>
            <a:r>
              <a:rPr lang="en-US" sz="2400" dirty="0"/>
              <a:t> Coates - </a:t>
            </a:r>
            <a:r>
              <a:rPr lang="en-US" sz="2400" dirty="0">
                <a:hlinkClick r:id="rId6"/>
              </a:rPr>
              <a:t>http://www.theatlantic.com/features/archive/2014/05/the-casefor-reparations/361631</a:t>
            </a:r>
            <a:r>
              <a:rPr lang="en-US" sz="2400" dirty="0" smtClean="0">
                <a:hlinkClick r:id="rId6"/>
              </a:rPr>
              <a:t>/</a:t>
            </a:r>
            <a:endParaRPr lang="en-US" sz="2400" dirty="0" smtClean="0"/>
          </a:p>
          <a:p>
            <a:pPr marL="438912" indent="-320040" eaLnBrk="1" fontAlgn="auto" hangingPunct="1">
              <a:spcBef>
                <a:spcPts val="0"/>
              </a:spcBef>
              <a:spcAft>
                <a:spcPts val="0"/>
              </a:spcAft>
              <a:buFont typeface="Wingdings 2"/>
              <a:buChar char=""/>
              <a:defRPr/>
            </a:pPr>
            <a:endParaRPr lang="en-US" altLang="en-US" sz="2400" dirty="0" smtClean="0"/>
          </a:p>
          <a:p>
            <a:pPr marL="438912" indent="-320040" eaLnBrk="1" fontAlgn="auto" hangingPunct="1">
              <a:spcBef>
                <a:spcPts val="0"/>
              </a:spcBef>
              <a:spcAft>
                <a:spcPts val="0"/>
              </a:spcAft>
              <a:buFont typeface="Wingdings 2"/>
              <a:buChar char=""/>
              <a:defRPr/>
            </a:pPr>
            <a:r>
              <a:rPr lang="en-US" altLang="en-US" sz="2400" dirty="0"/>
              <a:t>Detour-spotting - </a:t>
            </a:r>
            <a:r>
              <a:rPr lang="en-US" altLang="en-US" sz="2400" dirty="0">
                <a:hlinkClick r:id="rId7"/>
              </a:rPr>
              <a:t>http://</a:t>
            </a:r>
            <a:r>
              <a:rPr lang="en-US" altLang="en-US" sz="2400" dirty="0" smtClean="0">
                <a:hlinkClick r:id="rId7"/>
              </a:rPr>
              <a:t>www.racialequitytools.org/resourcefiles/olson.pdf</a:t>
            </a:r>
            <a:endParaRPr lang="en-US" altLang="en-US" sz="2400" dirty="0" smtClean="0"/>
          </a:p>
          <a:p>
            <a:pPr marL="438912" indent="-320040" eaLnBrk="1" fontAlgn="auto" hangingPunct="1">
              <a:spcBef>
                <a:spcPts val="0"/>
              </a:spcBef>
              <a:spcAft>
                <a:spcPts val="0"/>
              </a:spcAft>
              <a:buFont typeface="Wingdings 2"/>
              <a:buChar char=""/>
              <a:defRPr/>
            </a:pPr>
            <a:endParaRPr lang="en-US" altLang="en-US" sz="2400" dirty="0" smtClean="0"/>
          </a:p>
        </p:txBody>
      </p:sp>
    </p:spTree>
    <p:extLst>
      <p:ext uri="{BB962C8B-B14F-4D97-AF65-F5344CB8AC3E}">
        <p14:creationId xmlns:p14="http://schemas.microsoft.com/office/powerpoint/2010/main" val="53092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534400" cy="590931"/>
          </a:xfrm>
        </p:spPr>
        <p:txBody>
          <a:bodyPr/>
          <a:lstStyle/>
          <a:p>
            <a:pPr eaLnBrk="1" fontAlgn="auto" hangingPunct="1">
              <a:spcAft>
                <a:spcPts val="0"/>
              </a:spcAft>
              <a:defRPr/>
            </a:pPr>
            <a:r>
              <a:rPr lang="en-US" sz="3600" dirty="0">
                <a:solidFill>
                  <a:schemeClr val="accent1">
                    <a:satMod val="150000"/>
                  </a:schemeClr>
                </a:solidFill>
              </a:rPr>
              <a:t>Questions </a:t>
            </a:r>
            <a:r>
              <a:rPr lang="en-US" sz="3600" dirty="0" smtClean="0">
                <a:solidFill>
                  <a:schemeClr val="accent1">
                    <a:satMod val="150000"/>
                  </a:schemeClr>
                </a:solidFill>
              </a:rPr>
              <a:t>to think about</a:t>
            </a:r>
            <a:endParaRPr lang="en-US" sz="3600" dirty="0">
              <a:solidFill>
                <a:schemeClr val="accent1">
                  <a:satMod val="150000"/>
                </a:schemeClr>
              </a:solidFill>
            </a:endParaRPr>
          </a:p>
        </p:txBody>
      </p:sp>
      <p:sp>
        <p:nvSpPr>
          <p:cNvPr id="74755" name="TextBox 4"/>
          <p:cNvSpPr txBox="1">
            <a:spLocks noChangeArrowheads="1"/>
          </p:cNvSpPr>
          <p:nvPr/>
        </p:nvSpPr>
        <p:spPr bwMode="auto">
          <a:xfrm>
            <a:off x="457200" y="1153236"/>
            <a:ext cx="7848600"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2400" dirty="0">
                <a:latin typeface="Arial" charset="0"/>
              </a:rPr>
              <a:t>What would “</a:t>
            </a:r>
            <a:r>
              <a:rPr lang="en-US" altLang="en-US" sz="2400" i="1" dirty="0">
                <a:latin typeface="Arial" charset="0"/>
              </a:rPr>
              <a:t>effectively integrating equity</a:t>
            </a:r>
            <a:r>
              <a:rPr lang="en-US" altLang="en-US" sz="2400" dirty="0">
                <a:latin typeface="Arial" charset="0"/>
              </a:rPr>
              <a:t>” mean for the </a:t>
            </a:r>
            <a:r>
              <a:rPr lang="en-US" altLang="en-US" sz="2400" dirty="0" smtClean="0">
                <a:latin typeface="Arial" charset="0"/>
              </a:rPr>
              <a:t>your organization? </a:t>
            </a:r>
            <a:r>
              <a:rPr lang="en-US" altLang="en-US" sz="2400" dirty="0">
                <a:latin typeface="Arial" charset="0"/>
              </a:rPr>
              <a:t>What would it look like now, in five years, and in ten years? </a:t>
            </a:r>
          </a:p>
          <a:p>
            <a:pPr eaLnBrk="1" hangingPunct="1">
              <a:buClrTx/>
              <a:buSzTx/>
              <a:buFontTx/>
              <a:buNone/>
            </a:pPr>
            <a:endParaRPr lang="en-US" altLang="en-US" sz="2400" dirty="0">
              <a:latin typeface="Arial" charset="0"/>
            </a:endParaRPr>
          </a:p>
          <a:p>
            <a:pPr eaLnBrk="1" hangingPunct="1">
              <a:buClrTx/>
              <a:buSzTx/>
              <a:buFontTx/>
              <a:buNone/>
            </a:pPr>
            <a:r>
              <a:rPr lang="en-US" altLang="en-US" sz="2400" dirty="0">
                <a:latin typeface="Arial" charset="0"/>
              </a:rPr>
              <a:t>What are the costs to you, your organization, and your community if you adopt a plan to tackle racism and other forms of oppression explicitly? </a:t>
            </a:r>
          </a:p>
          <a:p>
            <a:pPr eaLnBrk="1" hangingPunct="1">
              <a:buClrTx/>
              <a:buSzTx/>
              <a:buFontTx/>
              <a:buNone/>
            </a:pPr>
            <a:endParaRPr lang="en-US" altLang="en-US" sz="2400" dirty="0">
              <a:latin typeface="Arial" charset="0"/>
            </a:endParaRPr>
          </a:p>
          <a:p>
            <a:pPr eaLnBrk="1" hangingPunct="1">
              <a:buClrTx/>
              <a:buSzTx/>
              <a:buFontTx/>
              <a:buNone/>
            </a:pPr>
            <a:endParaRPr lang="en-US" altLang="en-US" sz="2400" dirty="0">
              <a:latin typeface="Arial" charset="0"/>
            </a:endParaRPr>
          </a:p>
          <a:p>
            <a:pPr eaLnBrk="1" hangingPunct="1">
              <a:buClrTx/>
              <a:buSzTx/>
              <a:buFontTx/>
              <a:buNone/>
            </a:pPr>
            <a:r>
              <a:rPr lang="en-US" altLang="en-US" sz="2400" dirty="0">
                <a:latin typeface="Arial" charset="0"/>
              </a:rPr>
              <a:t>What are the costs of not adopting an explicit approach to addressing inequities? </a:t>
            </a:r>
          </a:p>
          <a:p>
            <a:pPr eaLnBrk="1" hangingPunct="1">
              <a:buClrTx/>
              <a:buSzTx/>
              <a:buFontTx/>
              <a:buNone/>
            </a:pPr>
            <a:endParaRPr lang="en-US" altLang="en-US" sz="2400" dirty="0">
              <a:latin typeface="Arial" charset="0"/>
            </a:endParaRPr>
          </a:p>
        </p:txBody>
      </p:sp>
    </p:spTree>
    <p:extLst>
      <p:ext uri="{BB962C8B-B14F-4D97-AF65-F5344CB8AC3E}">
        <p14:creationId xmlns:p14="http://schemas.microsoft.com/office/powerpoint/2010/main" val="2389598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521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0935"/>
            <a:ext cx="8534400" cy="637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19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object 9"/>
          <p:cNvSpPr>
            <a:spLocks noChangeArrowheads="1"/>
          </p:cNvSpPr>
          <p:nvPr/>
        </p:nvSpPr>
        <p:spPr bwMode="auto">
          <a:xfrm>
            <a:off x="4538663" y="1435100"/>
            <a:ext cx="66675" cy="682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11268" name="object 10"/>
          <p:cNvSpPr>
            <a:spLocks/>
          </p:cNvSpPr>
          <p:nvPr/>
        </p:nvSpPr>
        <p:spPr bwMode="auto">
          <a:xfrm>
            <a:off x="0" y="145891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572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69" name="object 3"/>
          <p:cNvSpPr txBox="1">
            <a:spLocks noChangeArrowheads="1"/>
          </p:cNvSpPr>
          <p:nvPr/>
        </p:nvSpPr>
        <p:spPr bwMode="auto">
          <a:xfrm>
            <a:off x="2503488" y="4503738"/>
            <a:ext cx="65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ts val="1000"/>
              </a:lnSpc>
            </a:pPr>
            <a:endParaRPr lang="en-US" altLang="en-US" sz="1000"/>
          </a:p>
        </p:txBody>
      </p:sp>
      <p:sp>
        <p:nvSpPr>
          <p:cNvPr id="11270" name="object 2"/>
          <p:cNvSpPr txBox="1">
            <a:spLocks noChangeArrowheads="1"/>
          </p:cNvSpPr>
          <p:nvPr/>
        </p:nvSpPr>
        <p:spPr bwMode="auto">
          <a:xfrm>
            <a:off x="3476625" y="4503738"/>
            <a:ext cx="68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ts val="1000"/>
              </a:lnSpc>
            </a:pPr>
            <a:endParaRPr lang="en-US" altLang="en-US" sz="1000"/>
          </a:p>
        </p:txBody>
      </p:sp>
      <p:sp>
        <p:nvSpPr>
          <p:cNvPr id="11271" name="Content Placeholder 2"/>
          <p:cNvSpPr txBox="1">
            <a:spLocks/>
          </p:cNvSpPr>
          <p:nvPr/>
        </p:nvSpPr>
        <p:spPr bwMode="auto">
          <a:xfrm>
            <a:off x="490538" y="1084521"/>
            <a:ext cx="8238792" cy="508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spcBef>
                <a:spcPts val="1200"/>
              </a:spcBef>
              <a:buClrTx/>
              <a:buSzTx/>
              <a:buFont typeface="Arial" charset="0"/>
              <a:buChar char="•"/>
            </a:pPr>
            <a:r>
              <a:rPr lang="en-US" altLang="en-US" sz="2000" dirty="0"/>
              <a:t>There will be emotions that are triggered.  Breathe and take note about the emotions that are coming up. Take care of yourself.</a:t>
            </a:r>
          </a:p>
          <a:p>
            <a:pPr eaLnBrk="1" hangingPunct="1">
              <a:spcBef>
                <a:spcPts val="1200"/>
              </a:spcBef>
              <a:buClrTx/>
              <a:buSzTx/>
              <a:buFont typeface="Arial" charset="0"/>
              <a:buChar char="•"/>
            </a:pPr>
            <a:r>
              <a:rPr lang="en-US" altLang="en-US" sz="2000" dirty="0"/>
              <a:t>Use “I” statements. </a:t>
            </a:r>
          </a:p>
          <a:p>
            <a:pPr eaLnBrk="1" hangingPunct="1">
              <a:spcBef>
                <a:spcPts val="1200"/>
              </a:spcBef>
              <a:buClrTx/>
              <a:buSzTx/>
              <a:buFont typeface="Arial" charset="0"/>
              <a:buChar char="•"/>
            </a:pPr>
            <a:r>
              <a:rPr lang="en-US" altLang="en-US" sz="2000" dirty="0"/>
              <a:t>Be honest and willing to share.</a:t>
            </a:r>
          </a:p>
          <a:p>
            <a:pPr eaLnBrk="1" hangingPunct="1">
              <a:spcBef>
                <a:spcPts val="1200"/>
              </a:spcBef>
              <a:buClrTx/>
              <a:buSzTx/>
              <a:buFont typeface="Arial" charset="0"/>
              <a:buChar char="•"/>
            </a:pPr>
            <a:r>
              <a:rPr lang="en-US" altLang="en-US" sz="2000" dirty="0"/>
              <a:t>Listen with curiosity and the willingness to learn and change</a:t>
            </a:r>
          </a:p>
          <a:p>
            <a:pPr eaLnBrk="1" hangingPunct="1">
              <a:spcBef>
                <a:spcPts val="1200"/>
              </a:spcBef>
              <a:buClrTx/>
              <a:buSzTx/>
              <a:buFont typeface="Arial" charset="0"/>
              <a:buChar char="•"/>
            </a:pPr>
            <a:r>
              <a:rPr lang="en-US" altLang="en-US" sz="2000" dirty="0"/>
              <a:t>Suspend judgment.  Be open to the wisdom in each person’s story. </a:t>
            </a:r>
          </a:p>
          <a:p>
            <a:pPr eaLnBrk="1" hangingPunct="1">
              <a:lnSpc>
                <a:spcPct val="150000"/>
              </a:lnSpc>
              <a:spcBef>
                <a:spcPct val="20000"/>
              </a:spcBef>
              <a:buClrTx/>
              <a:buSzTx/>
              <a:buFont typeface="Arial" charset="0"/>
              <a:buChar char="•"/>
            </a:pPr>
            <a:r>
              <a:rPr lang="en-US" altLang="en-US" sz="2000" dirty="0"/>
              <a:t>Respect for one another, verbal and non-verbal</a:t>
            </a:r>
          </a:p>
          <a:p>
            <a:pPr eaLnBrk="1" hangingPunct="1">
              <a:lnSpc>
                <a:spcPct val="150000"/>
              </a:lnSpc>
              <a:spcBef>
                <a:spcPct val="20000"/>
              </a:spcBef>
              <a:buClrTx/>
              <a:buSzTx/>
              <a:buFont typeface="Arial" charset="0"/>
              <a:buChar char="•"/>
            </a:pPr>
            <a:r>
              <a:rPr lang="en-US" altLang="en-US" sz="2000" dirty="0"/>
              <a:t>Confidentiality</a:t>
            </a:r>
          </a:p>
          <a:p>
            <a:pPr eaLnBrk="1" hangingPunct="1">
              <a:lnSpc>
                <a:spcPct val="150000"/>
              </a:lnSpc>
              <a:spcBef>
                <a:spcPct val="20000"/>
              </a:spcBef>
              <a:buClrTx/>
              <a:buSzTx/>
              <a:buFont typeface="Arial" charset="0"/>
              <a:buChar char="•"/>
            </a:pPr>
            <a:r>
              <a:rPr lang="en-US" altLang="en-US" sz="2000" dirty="0"/>
              <a:t>Assume good intentions, recognize unintended impacts</a:t>
            </a:r>
          </a:p>
          <a:p>
            <a:pPr eaLnBrk="1" hangingPunct="1">
              <a:lnSpc>
                <a:spcPct val="150000"/>
              </a:lnSpc>
              <a:spcBef>
                <a:spcPct val="20000"/>
              </a:spcBef>
              <a:buClrTx/>
              <a:buSzTx/>
              <a:buFont typeface="Arial" charset="0"/>
              <a:buChar char="•"/>
            </a:pPr>
            <a:r>
              <a:rPr lang="en-US" altLang="en-US" sz="2000" dirty="0"/>
              <a:t>Facilitator is not the expert – I am learning, </a:t>
            </a:r>
            <a:r>
              <a:rPr lang="en-US" altLang="en-US" sz="2000" dirty="0" smtClean="0"/>
              <a:t>too</a:t>
            </a:r>
            <a:endParaRPr lang="en-US" altLang="en-US" sz="2000" dirty="0"/>
          </a:p>
          <a:p>
            <a:pPr eaLnBrk="1" hangingPunct="1">
              <a:spcBef>
                <a:spcPts val="1200"/>
              </a:spcBef>
              <a:buClrTx/>
              <a:buSzTx/>
              <a:buFont typeface="Arial" charset="0"/>
              <a:buChar char="•"/>
            </a:pPr>
            <a:endParaRPr lang="en-US" altLang="en-US" sz="2000" dirty="0"/>
          </a:p>
        </p:txBody>
      </p:sp>
      <p:sp>
        <p:nvSpPr>
          <p:cNvPr id="6" name="Title 5"/>
          <p:cNvSpPr>
            <a:spLocks noGrp="1"/>
          </p:cNvSpPr>
          <p:nvPr>
            <p:ph type="title"/>
          </p:nvPr>
        </p:nvSpPr>
        <p:spPr/>
        <p:txBody>
          <a:bodyPr/>
          <a:lstStyle/>
          <a:p>
            <a:pPr>
              <a:defRPr/>
            </a:pPr>
            <a:r>
              <a:rPr lang="en-US" dirty="0" smtClean="0"/>
              <a:t>Ground Rules</a:t>
            </a:r>
            <a:endParaRPr lang="en-US" dirty="0"/>
          </a:p>
        </p:txBody>
      </p:sp>
    </p:spTree>
    <p:extLst>
      <p:ext uri="{BB962C8B-B14F-4D97-AF65-F5344CB8AC3E}">
        <p14:creationId xmlns:p14="http://schemas.microsoft.com/office/powerpoint/2010/main" val="3715926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377825"/>
            <a:ext cx="8148637"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00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520700"/>
            <a:ext cx="8016875"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97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ＭＳ Ｐゴシック" pitchFamily="34" charset="-128"/>
              </a:rPr>
              <a:t>Presentation Goals</a:t>
            </a:r>
          </a:p>
        </p:txBody>
      </p:sp>
      <p:sp>
        <p:nvSpPr>
          <p:cNvPr id="20483" name="Content Placeholder 2"/>
          <p:cNvSpPr>
            <a:spLocks noGrp="1"/>
          </p:cNvSpPr>
          <p:nvPr>
            <p:ph idx="1"/>
          </p:nvPr>
        </p:nvSpPr>
        <p:spPr>
          <a:xfrm>
            <a:off x="609600" y="1600201"/>
            <a:ext cx="7910513" cy="2971800"/>
          </a:xfrm>
        </p:spPr>
        <p:txBody>
          <a:bodyPr/>
          <a:lstStyle/>
          <a:p>
            <a:pPr eaLnBrk="1" hangingPunct="1">
              <a:spcBef>
                <a:spcPts val="4800"/>
              </a:spcBef>
            </a:pPr>
            <a:r>
              <a:rPr lang="en-US" altLang="en-US" sz="2800" dirty="0" smtClean="0">
                <a:ea typeface="ＭＳ Ｐゴシック" pitchFamily="34" charset="-128"/>
              </a:rPr>
              <a:t>Shared understanding of racial equity</a:t>
            </a:r>
          </a:p>
          <a:p>
            <a:pPr eaLnBrk="1" hangingPunct="1">
              <a:spcBef>
                <a:spcPts val="4800"/>
              </a:spcBef>
            </a:pPr>
            <a:r>
              <a:rPr lang="en-US" altLang="en-US" sz="2800" dirty="0" smtClean="0">
                <a:ea typeface="ＭＳ Ｐゴシック" pitchFamily="34" charset="-128"/>
              </a:rPr>
              <a:t>Personal goal: What is the one goal that you have for yourself for this presentation or discussion?</a:t>
            </a:r>
          </a:p>
          <a:p>
            <a:pPr eaLnBrk="1" hangingPunct="1">
              <a:spcBef>
                <a:spcPts val="4800"/>
              </a:spcBef>
            </a:pPr>
            <a:endParaRPr lang="en-US" altLang="en-US" sz="2800" dirty="0" smtClean="0">
              <a:ea typeface="ＭＳ Ｐゴシック" pitchFamily="34" charset="-128"/>
            </a:endParaRPr>
          </a:p>
          <a:p>
            <a:pPr eaLnBrk="1" hangingPunct="1">
              <a:spcBef>
                <a:spcPts val="4800"/>
              </a:spcBef>
            </a:pPr>
            <a:endParaRPr lang="en-US" altLang="en-US" sz="2800" dirty="0" smtClean="0">
              <a:ea typeface="ＭＳ Ｐゴシック" pitchFamily="34" charset="-128"/>
            </a:endParaRPr>
          </a:p>
        </p:txBody>
      </p:sp>
    </p:spTree>
    <p:extLst>
      <p:ext uri="{BB962C8B-B14F-4D97-AF65-F5344CB8AC3E}">
        <p14:creationId xmlns:p14="http://schemas.microsoft.com/office/powerpoint/2010/main" val="371033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61506" y="2677456"/>
            <a:ext cx="7791894" cy="452432"/>
          </a:xfrm>
        </p:spPr>
        <p:txBody>
          <a:bodyPr/>
          <a:lstStyle/>
          <a:p>
            <a:pPr eaLnBrk="1" fontAlgn="auto" hangingPunct="1">
              <a:spcAft>
                <a:spcPts val="0"/>
              </a:spcAft>
              <a:defRPr/>
            </a:pPr>
            <a:r>
              <a:rPr lang="en-US" b="1" dirty="0" smtClean="0">
                <a:solidFill>
                  <a:schemeClr val="accent1">
                    <a:satMod val="150000"/>
                  </a:schemeClr>
                </a:solidFill>
              </a:rPr>
              <a:t>What is racial equity ?</a:t>
            </a:r>
            <a:endParaRPr lang="en-US" b="1" dirty="0">
              <a:solidFill>
                <a:schemeClr val="accent1">
                  <a:satMod val="150000"/>
                </a:schemeClr>
              </a:solidFill>
            </a:endParaRPr>
          </a:p>
        </p:txBody>
      </p:sp>
    </p:spTree>
    <p:extLst>
      <p:ext uri="{BB962C8B-B14F-4D97-AF65-F5344CB8AC3E}">
        <p14:creationId xmlns:p14="http://schemas.microsoft.com/office/powerpoint/2010/main" val="3427601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1064131"/>
            <a:ext cx="8229600" cy="535531"/>
          </a:xfrm>
        </p:spPr>
        <p:txBody>
          <a:bodyPr/>
          <a:lstStyle/>
          <a:p>
            <a:pPr eaLnBrk="1" fontAlgn="auto" hangingPunct="1">
              <a:spcAft>
                <a:spcPts val="0"/>
              </a:spcAft>
              <a:defRPr/>
            </a:pPr>
            <a:r>
              <a:rPr lang="en-US" altLang="en-US" sz="3200" b="1" dirty="0" smtClean="0">
                <a:solidFill>
                  <a:schemeClr val="accent1">
                    <a:satMod val="150000"/>
                  </a:schemeClr>
                </a:solidFill>
              </a:rPr>
              <a:t>Defining Equity</a:t>
            </a:r>
          </a:p>
        </p:txBody>
      </p:sp>
      <p:sp>
        <p:nvSpPr>
          <p:cNvPr id="7171" name="Content Placeholder 5"/>
          <p:cNvSpPr>
            <a:spLocks noGrp="1"/>
          </p:cNvSpPr>
          <p:nvPr>
            <p:ph idx="1"/>
          </p:nvPr>
        </p:nvSpPr>
        <p:spPr>
          <a:xfrm>
            <a:off x="533400" y="1676400"/>
            <a:ext cx="7924800" cy="4897438"/>
          </a:xfrm>
        </p:spPr>
        <p:txBody>
          <a:bodyPr rtlCol="0">
            <a:normAutofit/>
          </a:bodyPr>
          <a:lstStyle/>
          <a:p>
            <a:pPr marL="0" indent="0" eaLnBrk="1" fontAlgn="auto" hangingPunct="1">
              <a:lnSpc>
                <a:spcPct val="150000"/>
              </a:lnSpc>
              <a:spcBef>
                <a:spcPts val="500"/>
              </a:spcBef>
              <a:spcAft>
                <a:spcPts val="500"/>
              </a:spcAft>
              <a:buFont typeface="Arial" charset="0"/>
              <a:buNone/>
              <a:defRPr/>
            </a:pPr>
            <a:r>
              <a:rPr lang="en-US" altLang="en-US" sz="2400" dirty="0" smtClean="0"/>
              <a:t>Equity is</a:t>
            </a:r>
            <a:r>
              <a:rPr lang="en-US" altLang="en-US" sz="2400" b="1" dirty="0" smtClean="0"/>
              <a:t> just </a:t>
            </a:r>
            <a:r>
              <a:rPr lang="en-US" altLang="en-US" sz="2400" dirty="0" smtClean="0"/>
              <a:t>and</a:t>
            </a:r>
            <a:r>
              <a:rPr lang="en-US" altLang="en-US" sz="2400" b="1" dirty="0" smtClean="0"/>
              <a:t> fair </a:t>
            </a:r>
            <a:r>
              <a:rPr lang="en-US" altLang="en-US" sz="2400" dirty="0" smtClean="0"/>
              <a:t>inclusion into a society in which all, including all racial and ethnic groups, can participate, prosper, and reach their full potential. Equity gives all people a just and fair shot in life despite historic patterns of exclusion. </a:t>
            </a:r>
          </a:p>
          <a:p>
            <a:pPr marL="0" indent="0" eaLnBrk="1" fontAlgn="auto" hangingPunct="1">
              <a:lnSpc>
                <a:spcPct val="150000"/>
              </a:lnSpc>
              <a:spcBef>
                <a:spcPts val="500"/>
              </a:spcBef>
              <a:spcAft>
                <a:spcPts val="500"/>
              </a:spcAft>
              <a:buFont typeface="Arial" charset="0"/>
              <a:buNone/>
              <a:defRPr/>
            </a:pPr>
            <a:r>
              <a:rPr lang="en-US" altLang="en-US" sz="2400" dirty="0" smtClean="0">
                <a:hlinkClick r:id="rId3"/>
              </a:rPr>
              <a:t>www.policylink.org</a:t>
            </a:r>
            <a:endParaRPr lang="en-US" altLang="en-US" sz="2400" dirty="0" smtClean="0"/>
          </a:p>
        </p:txBody>
      </p:sp>
    </p:spTree>
    <p:extLst>
      <p:ext uri="{BB962C8B-B14F-4D97-AF65-F5344CB8AC3E}">
        <p14:creationId xmlns:p14="http://schemas.microsoft.com/office/powerpoint/2010/main" val="37415034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7897" y="268198"/>
            <a:ext cx="8229600" cy="452432"/>
          </a:xfrm>
        </p:spPr>
        <p:txBody>
          <a:bodyPr/>
          <a:lstStyle/>
          <a:p>
            <a:pPr eaLnBrk="1" fontAlgn="auto" hangingPunct="1">
              <a:spcAft>
                <a:spcPts val="0"/>
              </a:spcAft>
              <a:defRPr/>
            </a:pPr>
            <a:r>
              <a:rPr lang="en-US" b="1" dirty="0" smtClean="0">
                <a:solidFill>
                  <a:schemeClr val="accent1">
                    <a:satMod val="150000"/>
                  </a:schemeClr>
                </a:solidFill>
              </a:rPr>
              <a:t>Equality vs. Equity</a:t>
            </a:r>
            <a:endParaRPr lang="en-US" b="1" dirty="0">
              <a:solidFill>
                <a:schemeClr val="accent1">
                  <a:satMod val="150000"/>
                </a:schemeClr>
              </a:solidFill>
            </a:endParaRPr>
          </a:p>
        </p:txBody>
      </p:sp>
      <p:pic>
        <p:nvPicPr>
          <p:cNvPr id="1026" name="Picture 2" descr="http://i2.wp.com/interactioninstitute.org/wp-content/uploads/2016/01/IISC_EqualityEquity.png?zoom=2&amp;resize=730%2C5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009494"/>
            <a:ext cx="6438900" cy="4824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5735" y="5962230"/>
            <a:ext cx="7361311" cy="276999"/>
          </a:xfrm>
          <a:prstGeom prst="rect">
            <a:avLst/>
          </a:prstGeom>
          <a:noFill/>
        </p:spPr>
        <p:txBody>
          <a:bodyPr wrap="none" rtlCol="0">
            <a:spAutoFit/>
          </a:bodyPr>
          <a:lstStyle/>
          <a:p>
            <a:r>
              <a:rPr lang="en-US" sz="1200" dirty="0" smtClean="0"/>
              <a:t>Source: Interaction Institute </a:t>
            </a:r>
            <a:r>
              <a:rPr lang="en-US" sz="1200" dirty="0"/>
              <a:t>for Social Change - http://interactioninstitute.org/illustrating-equality-vs-equity/</a:t>
            </a:r>
          </a:p>
        </p:txBody>
      </p:sp>
    </p:spTree>
    <p:extLst>
      <p:ext uri="{BB962C8B-B14F-4D97-AF65-F5344CB8AC3E}">
        <p14:creationId xmlns:p14="http://schemas.microsoft.com/office/powerpoint/2010/main" val="3462840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yleGuide-PPT-Corp-HZ_0213">
  <a:themeElements>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1738"/>
        </a:accent1>
        <a:accent2>
          <a:srgbClr val="A19675"/>
        </a:accent2>
        <a:accent3>
          <a:srgbClr val="FFFFFF"/>
        </a:accent3>
        <a:accent4>
          <a:srgbClr val="000000"/>
        </a:accent4>
        <a:accent5>
          <a:srgbClr val="C4ABAE"/>
        </a:accent5>
        <a:accent6>
          <a:srgbClr val="918769"/>
        </a:accent6>
        <a:hlink>
          <a:srgbClr val="B2B2B2"/>
        </a:hlink>
        <a:folHlink>
          <a:srgbClr val="41544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ept Doc" ma:contentTypeID="0x01010066BF74469AD0D44A80DA592608EA1F19000B0E45ED37B8524DAF66D6A65FF0EE15" ma:contentTypeVersion="0" ma:contentTypeDescription="" ma:contentTypeScope="" ma:versionID="3ae0e49f66f8544b1ec5e776215a7061">
  <xsd:schema xmlns:xsd="http://www.w3.org/2001/XMLSchema" xmlns:xs="http://www.w3.org/2001/XMLSchema" xmlns:p="http://schemas.microsoft.com/office/2006/metadata/properties" xmlns:ns2="a4e917ef-c6b3-4715-8913-056fd0774a9a" targetNamespace="http://schemas.microsoft.com/office/2006/metadata/properties" ma:root="true" ma:fieldsID="058a7d0f1074c3f9a7ecb327d498898d" ns2:_="">
    <xsd:import namespace="a4e917ef-c6b3-4715-8913-056fd0774a9a"/>
    <xsd:element name="properties">
      <xsd:complexType>
        <xsd:sequence>
          <xsd:element name="documentManagement">
            <xsd:complexType>
              <xsd:all>
                <xsd:element ref="ns2:Notes1" minOccurs="0"/>
                <xsd:element ref="ns2:k20da900848a4ddb8607858312baa358" minOccurs="0"/>
                <xsd:element ref="ns2:TaxCatchAll" minOccurs="0"/>
                <xsd:element ref="ns2:TaxCatchAllLabel" minOccurs="0"/>
                <xsd:element ref="ns2:b69cf210fb3149f298d00214c8533c35"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917ef-c6b3-4715-8913-056fd0774a9a" elementFormDefault="qualified">
    <xsd:import namespace="http://schemas.microsoft.com/office/2006/documentManagement/types"/>
    <xsd:import namespace="http://schemas.microsoft.com/office/infopath/2007/PartnerControls"/>
    <xsd:element name="Notes1" ma:index="8" nillable="true" ma:displayName="Notes" ma:internalName="Notes1">
      <xsd:simpleType>
        <xsd:restriction base="dms:Text">
          <xsd:maxLength value="255"/>
        </xsd:restriction>
      </xsd:simpleType>
    </xsd:element>
    <xsd:element name="k20da900848a4ddb8607858312baa358" ma:index="9" nillable="true" ma:taxonomy="true" ma:internalName="k20da900848a4ddb8607858312baa358" ma:taxonomyFieldName="Business_x0020_Function" ma:displayName="Business Function" ma:default="2;#Human Resources|9fa7ed68-2933-48c2-aee3-ce111832f578" ma:fieldId="{420da900-848a-4ddb-8607-858312baa358}" ma:sspId="58a98c7b-627b-4eab-918b-6d30ae05f6d6" ma:termSetId="ff51d22f-0065-4efe-84c3-bd7b04ccc2a9"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c4640667-e1c6-4f30-a72e-f5f6db6a61d6}" ma:internalName="TaxCatchAll" ma:showField="CatchAllData" ma:web="db73f6e0-b93a-4d12-934f-2cfe12763fb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4640667-e1c6-4f30-a72e-f5f6db6a61d6}" ma:internalName="TaxCatchAllLabel" ma:readOnly="true" ma:showField="CatchAllDataLabel" ma:web="db73f6e0-b93a-4d12-934f-2cfe12763fb5">
      <xsd:complexType>
        <xsd:complexContent>
          <xsd:extension base="dms:MultiChoiceLookup">
            <xsd:sequence>
              <xsd:element name="Value" type="dms:Lookup" maxOccurs="unbounded" minOccurs="0" nillable="true"/>
            </xsd:sequence>
          </xsd:extension>
        </xsd:complexContent>
      </xsd:complexType>
    </xsd:element>
    <xsd:element name="b69cf210fb3149f298d00214c8533c35" ma:index="13" ma:taxonomy="true" ma:internalName="b69cf210fb3149f298d00214c8533c35" ma:taxonomyFieldName="Entity" ma:displayName="Legal Entity" ma:readOnly="false" ma:default="1;#CUNA Mutual Group|74e77e47-65a4-4d7d-bf1b-c634eb105ae5" ma:fieldId="{b69cf210-fb31-49f2-98d0-0214c8533c35}" ma:sspId="58a98c7b-627b-4eab-918b-6d30ae05f6d6" ma:termSetId="f47182de-cf5e-4102-9db0-b973e52242d8" ma:anchorId="00000000-0000-0000-0000-000000000000" ma:open="false" ma:isKeyword="false">
      <xsd:complexType>
        <xsd:sequence>
          <xsd:element ref="pc:Terms" minOccurs="0" maxOccurs="1"/>
        </xsd:sequence>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58a98c7b-627b-4eab-918b-6d30ae05f6d6" ContentTypeId="0x01010066BF74469AD0D44A80DA592608EA1F19" PreviousValue="false"/>
</file>

<file path=customXml/item4.xml><?xml version="1.0" encoding="utf-8"?>
<p:properties xmlns:p="http://schemas.microsoft.com/office/2006/metadata/properties" xmlns:xsi="http://www.w3.org/2001/XMLSchema-instance" xmlns:pc="http://schemas.microsoft.com/office/infopath/2007/PartnerControls">
  <documentManagement>
    <Notes1 xmlns="a4e917ef-c6b3-4715-8913-056fd0774a9a" xsi:nil="true"/>
    <b69cf210fb3149f298d00214c8533c35 xmlns="a4e917ef-c6b3-4715-8913-056fd0774a9a">
      <Terms xmlns="http://schemas.microsoft.com/office/infopath/2007/PartnerControls">
        <TermInfo xmlns="http://schemas.microsoft.com/office/infopath/2007/PartnerControls">
          <TermName xmlns="http://schemas.microsoft.com/office/infopath/2007/PartnerControls">CMFG Life Insurance Company</TermName>
          <TermId xmlns="http://schemas.microsoft.com/office/infopath/2007/PartnerControls">74e77e47-65a4-4d7d-bf1b-c634eb105ae5</TermId>
        </TermInfo>
      </Terms>
    </b69cf210fb3149f298d00214c8533c35>
    <TaxCatchAll xmlns="a4e917ef-c6b3-4715-8913-056fd0774a9a">
      <Value>2</Value>
      <Value>1</Value>
    </TaxCatchAll>
    <k20da900848a4ddb8607858312baa358 xmlns="a4e917ef-c6b3-4715-8913-056fd0774a9a">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9fa7ed68-2933-48c2-aee3-ce111832f578</TermId>
        </TermInfo>
      </Terms>
    </k20da900848a4ddb8607858312baa358>
    <_dlc_DocId xmlns="a4e917ef-c6b3-4715-8913-056fd0774a9a">PROD-167-11888</_dlc_DocId>
    <_dlc_DocIdUrl xmlns="a4e917ef-c6b3-4715-8913-056fd0774a9a">
      <Url>https://dept/sites/HR/TM/Team/_layouts/DocIdRedir.aspx?ID=PROD-167-11888</Url>
      <Description>PROD-167-11888</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file>

<file path=customXml/itemProps1.xml><?xml version="1.0" encoding="utf-8"?>
<ds:datastoreItem xmlns:ds="http://schemas.openxmlformats.org/officeDocument/2006/customXml" ds:itemID="{CBE15BD4-8D92-40B6-B997-8CA77D5FD728}">
  <ds:schemaRefs>
    <ds:schemaRef ds:uri="http://schemas.microsoft.com/office/2006/metadata/longProperties"/>
  </ds:schemaRefs>
</ds:datastoreItem>
</file>

<file path=customXml/itemProps2.xml><?xml version="1.0" encoding="utf-8"?>
<ds:datastoreItem xmlns:ds="http://schemas.openxmlformats.org/officeDocument/2006/customXml" ds:itemID="{EBB44551-B2B7-48EC-B654-0A09F0280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917ef-c6b3-4715-8913-056fd0774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316A5A-DD59-4DCA-BE16-8D9418E1CA1E}">
  <ds:schemaRefs>
    <ds:schemaRef ds:uri="Microsoft.SharePoint.Taxonomy.ContentTypeSync"/>
  </ds:schemaRefs>
</ds:datastoreItem>
</file>

<file path=customXml/itemProps4.xml><?xml version="1.0" encoding="utf-8"?>
<ds:datastoreItem xmlns:ds="http://schemas.openxmlformats.org/officeDocument/2006/customXml" ds:itemID="{D812A0AB-8D8D-4F89-A5DB-73FB9B4B1AEF}">
  <ds:schemaRefs>
    <ds:schemaRef ds:uri="http://schemas.microsoft.com/office/infopath/2007/PartnerControls"/>
    <ds:schemaRef ds:uri="http://purl.org/dc/terms/"/>
    <ds:schemaRef ds:uri="http://schemas.microsoft.com/office/2006/documentManagement/types"/>
    <ds:schemaRef ds:uri="a4e917ef-c6b3-4715-8913-056fd0774a9a"/>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2E31327A-E339-4C7B-BA45-D08098A4662D}">
  <ds:schemaRefs>
    <ds:schemaRef ds:uri="http://schemas.microsoft.com/sharepoint/v3/contenttype/forms"/>
  </ds:schemaRefs>
</ds:datastoreItem>
</file>

<file path=customXml/itemProps6.xml><?xml version="1.0" encoding="utf-8"?>
<ds:datastoreItem xmlns:ds="http://schemas.openxmlformats.org/officeDocument/2006/customXml" ds:itemID="{AD09F746-AB17-431D-AACD-377ACEC2514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Corp_Org_Template</Template>
  <TotalTime>13768</TotalTime>
  <Words>1082</Words>
  <Application>Microsoft Office PowerPoint</Application>
  <PresentationFormat>On-screen Show (4:3)</PresentationFormat>
  <Paragraphs>146</Paragraphs>
  <Slides>25</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Corbel</vt:lpstr>
      <vt:lpstr>ＭＳ Ｐゴシック</vt:lpstr>
      <vt:lpstr>Wingdings 2</vt:lpstr>
      <vt:lpstr>StyleGuide-PPT-Corp-HZ_0213</vt:lpstr>
      <vt:lpstr>Custom Design</vt:lpstr>
      <vt:lpstr>Taking on Racial Equity</vt:lpstr>
      <vt:lpstr>PowerPoint Presentation</vt:lpstr>
      <vt:lpstr>Ground Rules</vt:lpstr>
      <vt:lpstr>PowerPoint Presentation</vt:lpstr>
      <vt:lpstr>PowerPoint Presentation</vt:lpstr>
      <vt:lpstr>Presentation Goals</vt:lpstr>
      <vt:lpstr>What is racial equity ?</vt:lpstr>
      <vt:lpstr>Defining Equity</vt:lpstr>
      <vt:lpstr>Equality vs. Equity</vt:lpstr>
      <vt:lpstr>Equality vs. Equity</vt:lpstr>
      <vt:lpstr>PowerPoint Presentation</vt:lpstr>
      <vt:lpstr>3 Layers of Bias</vt:lpstr>
      <vt:lpstr>PowerPoint Presentation</vt:lpstr>
      <vt:lpstr>Characteristics of implicit bias</vt:lpstr>
      <vt:lpstr>PowerPoint Presentation</vt:lpstr>
      <vt:lpstr>Identifying and Addressing Implicit Bias </vt:lpstr>
      <vt:lpstr>What does this mean for your work?</vt:lpstr>
      <vt:lpstr>Equity within organizations</vt:lpstr>
      <vt:lpstr>Common Themes &amp; Emerging Best Practices</vt:lpstr>
      <vt:lpstr>PowerPoint Presentation</vt:lpstr>
      <vt:lpstr>What can we do day-to-day?</vt:lpstr>
      <vt:lpstr>Starting Points:  Resources for  Diversity, Equity and Inclusion Work</vt:lpstr>
      <vt:lpstr>Questions to think about</vt:lpstr>
      <vt:lpstr>PowerPoint Presentation</vt:lpstr>
      <vt:lpstr>PowerPoint Presentation</vt:lpstr>
    </vt:vector>
  </TitlesOfParts>
  <Company>CUNA Mutual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Patzner's Org Chart</dc:title>
  <dc:creator>Singley, Erica D.</dc:creator>
  <cp:lastModifiedBy>monica</cp:lastModifiedBy>
  <cp:revision>191</cp:revision>
  <cp:lastPrinted>2015-06-22T15:46:39Z</cp:lastPrinted>
  <dcterms:created xsi:type="dcterms:W3CDTF">2013-06-04T17:59:53Z</dcterms:created>
  <dcterms:modified xsi:type="dcterms:W3CDTF">2016-02-10T15:57:42Z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0x01010066BF74469AD0D44A80DA592608EA1F19000B0E45ED37B8524DAF66D6A65FF0EE15</vt:lpwstr>
  </property>
  <property fmtid="{D5CDD505-2E9C-101B-9397-08002B2CF9AE}" pid="3" name="Review By">
    <vt:lpwstr>2015-01-20T00:00:00Z</vt:lpwstr>
  </property>
  <property fmtid="{D5CDD505-2E9C-101B-9397-08002B2CF9AE}" pid="4" name="Notes0">
    <vt:lpwstr/>
  </property>
  <property fmtid="{D5CDD505-2E9C-101B-9397-08002B2CF9AE}" pid="5" name="ContentType">
    <vt:lpwstr>Document</vt:lpwstr>
  </property>
  <property fmtid="{D5CDD505-2E9C-101B-9397-08002B2CF9AE}" pid="6" name="_dlc_DocIdItemGuid">
    <vt:lpwstr>2701240d-c042-484b-8bc8-b47b2a888420</vt:lpwstr>
  </property>
  <property fmtid="{D5CDD505-2E9C-101B-9397-08002B2CF9AE}" pid="7" name="Business Function">
    <vt:lpwstr>2;#Human Resources|9fa7ed68-2933-48c2-aee3-ce111832f578</vt:lpwstr>
  </property>
  <property fmtid="{D5CDD505-2E9C-101B-9397-08002B2CF9AE}" pid="8" name="Entity">
    <vt:lpwstr>1;#CMFG Life Insurance Company|74e77e47-65a4-4d7d-bf1b-c634eb105ae5</vt:lpwstr>
  </property>
</Properties>
</file>